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</p:sldIdLst>
  <p:sldSz cx="18288000" cy="1028700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DM Sans" pitchFamily="2" charset="0"/>
      <p:regular r:id="rId45"/>
      <p:bold r:id="rId46"/>
      <p:italic r:id="rId47"/>
      <p:boldItalic r:id="rId48"/>
    </p:embeddedFont>
    <p:embeddedFont>
      <p:font typeface="DM Sans Bold" charset="0"/>
      <p:regular r:id="rId49"/>
    </p:embeddedFont>
    <p:embeddedFont>
      <p:font typeface="Hagrid Heavy" panose="020B0604020202020204" charset="0"/>
      <p:regular r:id="rId50"/>
    </p:embeddedFont>
    <p:embeddedFont>
      <p:font typeface="Open Sans Bold" panose="020B0604020202020204" charset="0"/>
      <p:regular r:id="rId51"/>
    </p:embeddedFont>
    <p:embeddedFont>
      <p:font typeface="Open Sauce" panose="020B0604020202020204" charset="0"/>
      <p:regular r:id="rId52"/>
    </p:embeddedFont>
    <p:embeddedFont>
      <p:font typeface="Open Sauce Heavy" panose="020B0604020202020204" charset="0"/>
      <p:regular r:id="rId53"/>
    </p:embeddedFont>
    <p:embeddedFont>
      <p:font typeface="Oswald Bold" panose="020B0604020202020204" charset="0"/>
      <p:regular r:id="rId54"/>
    </p:embeddedFont>
    <p:embeddedFont>
      <p:font typeface="Roboto" panose="02000000000000000000" pitchFamily="2" charset="0"/>
      <p:regular r:id="rId55"/>
      <p:bold r:id="rId56"/>
      <p:italic r:id="rId57"/>
      <p:boldItalic r:id="rId5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9" d="100"/>
          <a:sy n="39" d="100"/>
        </p:scale>
        <p:origin x="420" y="2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82E9DE-79BF-4A2B-9461-1DB55C8CAEEE}" type="datetimeFigureOut">
              <a:rPr lang="en-US" smtClean="0"/>
              <a:t>11/28/2023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305355-2E43-43F3-93FB-2BE7FF7008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82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305355-2E43-43F3-93FB-2BE7FF70080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19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4.svg"/><Relationship Id="rId1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2.svg"/><Relationship Id="rId1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12" Type="http://schemas.openxmlformats.org/officeDocument/2006/relationships/image" Target="../media/image9.png"/><Relationship Id="rId2" Type="http://schemas.openxmlformats.org/officeDocument/2006/relationships/image" Target="../media/image11.png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8.svg"/><Relationship Id="rId5" Type="http://schemas.openxmlformats.org/officeDocument/2006/relationships/image" Target="../media/image14.svg"/><Relationship Id="rId1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13.png"/><Relationship Id="rId9" Type="http://schemas.openxmlformats.org/officeDocument/2006/relationships/image" Target="../media/image2.svg"/><Relationship Id="rId1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12.svg"/><Relationship Id="rId18" Type="http://schemas.openxmlformats.org/officeDocument/2006/relationships/image" Target="../media/image9.png"/><Relationship Id="rId3" Type="http://schemas.openxmlformats.org/officeDocument/2006/relationships/image" Target="../media/image8.svg"/><Relationship Id="rId21" Type="http://schemas.openxmlformats.org/officeDocument/2006/relationships/image" Target="../media/image4.svg"/><Relationship Id="rId7" Type="http://schemas.openxmlformats.org/officeDocument/2006/relationships/image" Target="../media/image42.svg"/><Relationship Id="rId12" Type="http://schemas.openxmlformats.org/officeDocument/2006/relationships/image" Target="../media/image11.png"/><Relationship Id="rId17" Type="http://schemas.openxmlformats.org/officeDocument/2006/relationships/image" Target="../media/image2.svg"/><Relationship Id="rId2" Type="http://schemas.openxmlformats.org/officeDocument/2006/relationships/image" Target="../media/image7.png"/><Relationship Id="rId16" Type="http://schemas.openxmlformats.org/officeDocument/2006/relationships/image" Target="../media/image1.png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19.svg"/><Relationship Id="rId24" Type="http://schemas.openxmlformats.org/officeDocument/2006/relationships/image" Target="../media/image45.jpeg"/><Relationship Id="rId5" Type="http://schemas.openxmlformats.org/officeDocument/2006/relationships/image" Target="../media/image40.svg"/><Relationship Id="rId15" Type="http://schemas.openxmlformats.org/officeDocument/2006/relationships/image" Target="../media/image14.svg"/><Relationship Id="rId23" Type="http://schemas.openxmlformats.org/officeDocument/2006/relationships/image" Target="../media/image6.svg"/><Relationship Id="rId10" Type="http://schemas.openxmlformats.org/officeDocument/2006/relationships/image" Target="../media/image18.png"/><Relationship Id="rId19" Type="http://schemas.openxmlformats.org/officeDocument/2006/relationships/image" Target="../media/image10.svg"/><Relationship Id="rId4" Type="http://schemas.openxmlformats.org/officeDocument/2006/relationships/image" Target="../media/image39.png"/><Relationship Id="rId9" Type="http://schemas.openxmlformats.org/officeDocument/2006/relationships/image" Target="../media/image44.svg"/><Relationship Id="rId14" Type="http://schemas.openxmlformats.org/officeDocument/2006/relationships/image" Target="../media/image13.png"/><Relationship Id="rId22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4.svg"/><Relationship Id="rId18" Type="http://schemas.openxmlformats.org/officeDocument/2006/relationships/image" Target="../media/image3.png"/><Relationship Id="rId26" Type="http://schemas.openxmlformats.org/officeDocument/2006/relationships/image" Target="../media/image50.jpe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44.svg"/><Relationship Id="rId12" Type="http://schemas.openxmlformats.org/officeDocument/2006/relationships/image" Target="../media/image13.png"/><Relationship Id="rId17" Type="http://schemas.openxmlformats.org/officeDocument/2006/relationships/image" Target="../media/image10.svg"/><Relationship Id="rId25" Type="http://schemas.openxmlformats.org/officeDocument/2006/relationships/image" Target="../media/image49.sv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2.svg"/><Relationship Id="rId24" Type="http://schemas.openxmlformats.org/officeDocument/2006/relationships/image" Target="../media/image48.png"/><Relationship Id="rId5" Type="http://schemas.openxmlformats.org/officeDocument/2006/relationships/image" Target="../media/image42.svg"/><Relationship Id="rId15" Type="http://schemas.openxmlformats.org/officeDocument/2006/relationships/image" Target="../media/image2.svg"/><Relationship Id="rId23" Type="http://schemas.openxmlformats.org/officeDocument/2006/relationships/image" Target="../media/image47.svg"/><Relationship Id="rId10" Type="http://schemas.openxmlformats.org/officeDocument/2006/relationships/image" Target="../media/image11.png"/><Relationship Id="rId19" Type="http://schemas.openxmlformats.org/officeDocument/2006/relationships/image" Target="../media/image4.svg"/><Relationship Id="rId4" Type="http://schemas.openxmlformats.org/officeDocument/2006/relationships/image" Target="../media/image41.png"/><Relationship Id="rId9" Type="http://schemas.openxmlformats.org/officeDocument/2006/relationships/image" Target="../media/image19.svg"/><Relationship Id="rId14" Type="http://schemas.openxmlformats.org/officeDocument/2006/relationships/image" Target="../media/image1.png"/><Relationship Id="rId22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51.pn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7.png"/><Relationship Id="rId17" Type="http://schemas.openxmlformats.org/officeDocument/2006/relationships/image" Target="../media/image10.svg"/><Relationship Id="rId2" Type="http://schemas.openxmlformats.org/officeDocument/2006/relationships/image" Target="../media/image1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.svg"/><Relationship Id="rId5" Type="http://schemas.openxmlformats.org/officeDocument/2006/relationships/image" Target="../media/image12.svg"/><Relationship Id="rId15" Type="http://schemas.openxmlformats.org/officeDocument/2006/relationships/image" Target="../media/image6.svg"/><Relationship Id="rId10" Type="http://schemas.openxmlformats.org/officeDocument/2006/relationships/image" Target="../media/image1.png"/><Relationship Id="rId19" Type="http://schemas.openxmlformats.org/officeDocument/2006/relationships/image" Target="../media/image52.svg"/><Relationship Id="rId4" Type="http://schemas.openxmlformats.org/officeDocument/2006/relationships/image" Target="../media/image11.png"/><Relationship Id="rId9" Type="http://schemas.openxmlformats.org/officeDocument/2006/relationships/image" Target="../media/image4.svg"/><Relationship Id="rId1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4.svg"/><Relationship Id="rId18" Type="http://schemas.openxmlformats.org/officeDocument/2006/relationships/image" Target="../media/image3.png"/><Relationship Id="rId26" Type="http://schemas.openxmlformats.org/officeDocument/2006/relationships/image" Target="../media/image57.svg"/><Relationship Id="rId3" Type="http://schemas.openxmlformats.org/officeDocument/2006/relationships/image" Target="../media/image8.svg"/><Relationship Id="rId21" Type="http://schemas.openxmlformats.org/officeDocument/2006/relationships/image" Target="../media/image6.svg"/><Relationship Id="rId7" Type="http://schemas.openxmlformats.org/officeDocument/2006/relationships/image" Target="../media/image44.svg"/><Relationship Id="rId12" Type="http://schemas.openxmlformats.org/officeDocument/2006/relationships/image" Target="../media/image13.png"/><Relationship Id="rId17" Type="http://schemas.openxmlformats.org/officeDocument/2006/relationships/image" Target="../media/image10.svg"/><Relationship Id="rId25" Type="http://schemas.openxmlformats.org/officeDocument/2006/relationships/image" Target="../media/image56.png"/><Relationship Id="rId2" Type="http://schemas.openxmlformats.org/officeDocument/2006/relationships/image" Target="../media/image7.png"/><Relationship Id="rId16" Type="http://schemas.openxmlformats.org/officeDocument/2006/relationships/image" Target="../media/image9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11" Type="http://schemas.openxmlformats.org/officeDocument/2006/relationships/image" Target="../media/image12.svg"/><Relationship Id="rId24" Type="http://schemas.openxmlformats.org/officeDocument/2006/relationships/image" Target="../media/image55.png"/><Relationship Id="rId5" Type="http://schemas.openxmlformats.org/officeDocument/2006/relationships/image" Target="../media/image42.svg"/><Relationship Id="rId15" Type="http://schemas.openxmlformats.org/officeDocument/2006/relationships/image" Target="../media/image2.svg"/><Relationship Id="rId23" Type="http://schemas.openxmlformats.org/officeDocument/2006/relationships/image" Target="../media/image54.svg"/><Relationship Id="rId28" Type="http://schemas.openxmlformats.org/officeDocument/2006/relationships/image" Target="../media/image59.svg"/><Relationship Id="rId10" Type="http://schemas.openxmlformats.org/officeDocument/2006/relationships/image" Target="../media/image11.png"/><Relationship Id="rId19" Type="http://schemas.openxmlformats.org/officeDocument/2006/relationships/image" Target="../media/image4.svg"/><Relationship Id="rId4" Type="http://schemas.openxmlformats.org/officeDocument/2006/relationships/image" Target="../media/image41.png"/><Relationship Id="rId9" Type="http://schemas.openxmlformats.org/officeDocument/2006/relationships/image" Target="../media/image19.svg"/><Relationship Id="rId14" Type="http://schemas.openxmlformats.org/officeDocument/2006/relationships/image" Target="../media/image1.png"/><Relationship Id="rId22" Type="http://schemas.openxmlformats.org/officeDocument/2006/relationships/image" Target="../media/image53.png"/><Relationship Id="rId27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sv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13" Type="http://schemas.openxmlformats.org/officeDocument/2006/relationships/image" Target="../media/image43.png"/><Relationship Id="rId18" Type="http://schemas.openxmlformats.org/officeDocument/2006/relationships/image" Target="../media/image12.svg"/><Relationship Id="rId26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21" Type="http://schemas.openxmlformats.org/officeDocument/2006/relationships/image" Target="../media/image1.png"/><Relationship Id="rId7" Type="http://schemas.openxmlformats.org/officeDocument/2006/relationships/image" Target="../media/image62.png"/><Relationship Id="rId12" Type="http://schemas.openxmlformats.org/officeDocument/2006/relationships/image" Target="../media/image42.svg"/><Relationship Id="rId17" Type="http://schemas.openxmlformats.org/officeDocument/2006/relationships/image" Target="../media/image11.png"/><Relationship Id="rId25" Type="http://schemas.openxmlformats.org/officeDocument/2006/relationships/image" Target="../media/image3.png"/><Relationship Id="rId2" Type="http://schemas.microsoft.com/office/2007/relationships/media" Target="../media/media2.mp4"/><Relationship Id="rId16" Type="http://schemas.openxmlformats.org/officeDocument/2006/relationships/image" Target="../media/image19.svg"/><Relationship Id="rId20" Type="http://schemas.openxmlformats.org/officeDocument/2006/relationships/image" Target="../media/image14.svg"/><Relationship Id="rId29" Type="http://schemas.openxmlformats.org/officeDocument/2006/relationships/image" Target="../media/image64.jpeg"/><Relationship Id="rId1" Type="http://schemas.openxmlformats.org/officeDocument/2006/relationships/video" Target="NULL" TargetMode="External"/><Relationship Id="rId6" Type="http://schemas.openxmlformats.org/officeDocument/2006/relationships/image" Target="../media/image8.svg"/><Relationship Id="rId11" Type="http://schemas.openxmlformats.org/officeDocument/2006/relationships/image" Target="../media/image41.png"/><Relationship Id="rId24" Type="http://schemas.openxmlformats.org/officeDocument/2006/relationships/image" Target="../media/image10.svg"/><Relationship Id="rId5" Type="http://schemas.openxmlformats.org/officeDocument/2006/relationships/image" Target="../media/image7.png"/><Relationship Id="rId15" Type="http://schemas.openxmlformats.org/officeDocument/2006/relationships/image" Target="../media/image18.png"/><Relationship Id="rId23" Type="http://schemas.openxmlformats.org/officeDocument/2006/relationships/image" Target="../media/image9.png"/><Relationship Id="rId28" Type="http://schemas.openxmlformats.org/officeDocument/2006/relationships/image" Target="../media/image6.svg"/><Relationship Id="rId10" Type="http://schemas.openxmlformats.org/officeDocument/2006/relationships/image" Target="../media/image40.svg"/><Relationship Id="rId19" Type="http://schemas.openxmlformats.org/officeDocument/2006/relationships/image" Target="../media/image13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39.png"/><Relationship Id="rId14" Type="http://schemas.openxmlformats.org/officeDocument/2006/relationships/image" Target="../media/image44.svg"/><Relationship Id="rId22" Type="http://schemas.openxmlformats.org/officeDocument/2006/relationships/image" Target="../media/image2.svg"/><Relationship Id="rId27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17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4.svg"/><Relationship Id="rId12" Type="http://schemas.openxmlformats.org/officeDocument/2006/relationships/image" Target="../media/image7.png"/><Relationship Id="rId17" Type="http://schemas.openxmlformats.org/officeDocument/2006/relationships/image" Target="../media/image6.svg"/><Relationship Id="rId2" Type="http://schemas.microsoft.com/office/2007/relationships/media" Target="../media/media1.mp4"/><Relationship Id="rId16" Type="http://schemas.openxmlformats.org/officeDocument/2006/relationships/image" Target="../media/image5.png"/><Relationship Id="rId1" Type="http://schemas.openxmlformats.org/officeDocument/2006/relationships/video" Target="NULL" TargetMode="External"/><Relationship Id="rId6" Type="http://schemas.openxmlformats.org/officeDocument/2006/relationships/image" Target="../media/image13.png"/><Relationship Id="rId11" Type="http://schemas.openxmlformats.org/officeDocument/2006/relationships/image" Target="../media/image2.svg"/><Relationship Id="rId5" Type="http://schemas.openxmlformats.org/officeDocument/2006/relationships/image" Target="../media/image12.svg"/><Relationship Id="rId15" Type="http://schemas.openxmlformats.org/officeDocument/2006/relationships/image" Target="../media/image10.svg"/><Relationship Id="rId10" Type="http://schemas.openxmlformats.org/officeDocument/2006/relationships/image" Target="../media/image1.png"/><Relationship Id="rId4" Type="http://schemas.openxmlformats.org/officeDocument/2006/relationships/image" Target="../media/image11.png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7.png"/><Relationship Id="rId17" Type="http://schemas.openxmlformats.org/officeDocument/2006/relationships/image" Target="../media/image6.svg"/><Relationship Id="rId2" Type="http://schemas.openxmlformats.org/officeDocument/2006/relationships/image" Target="../media/image18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.svg"/><Relationship Id="rId5" Type="http://schemas.openxmlformats.org/officeDocument/2006/relationships/image" Target="../media/image12.svg"/><Relationship Id="rId15" Type="http://schemas.openxmlformats.org/officeDocument/2006/relationships/image" Target="../media/image10.svg"/><Relationship Id="rId10" Type="http://schemas.openxmlformats.org/officeDocument/2006/relationships/image" Target="../media/image1.png"/><Relationship Id="rId19" Type="http://schemas.openxmlformats.org/officeDocument/2006/relationships/image" Target="../media/image21.svg"/><Relationship Id="rId4" Type="http://schemas.openxmlformats.org/officeDocument/2006/relationships/image" Target="../media/image11.png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svg"/><Relationship Id="rId18" Type="http://schemas.openxmlformats.org/officeDocument/2006/relationships/image" Target="../media/image20.pn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7.png"/><Relationship Id="rId17" Type="http://schemas.openxmlformats.org/officeDocument/2006/relationships/image" Target="../media/image6.svg"/><Relationship Id="rId2" Type="http://schemas.openxmlformats.org/officeDocument/2006/relationships/image" Target="../media/image18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.svg"/><Relationship Id="rId5" Type="http://schemas.openxmlformats.org/officeDocument/2006/relationships/image" Target="../media/image12.svg"/><Relationship Id="rId15" Type="http://schemas.openxmlformats.org/officeDocument/2006/relationships/image" Target="../media/image10.svg"/><Relationship Id="rId10" Type="http://schemas.openxmlformats.org/officeDocument/2006/relationships/image" Target="../media/image1.png"/><Relationship Id="rId19" Type="http://schemas.openxmlformats.org/officeDocument/2006/relationships/image" Target="../media/image21.svg"/><Relationship Id="rId4" Type="http://schemas.openxmlformats.org/officeDocument/2006/relationships/image" Target="../media/image11.png"/><Relationship Id="rId9" Type="http://schemas.openxmlformats.org/officeDocument/2006/relationships/image" Target="../media/image4.svg"/><Relationship Id="rId1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.svg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10.svg"/><Relationship Id="rId3" Type="http://schemas.openxmlformats.org/officeDocument/2006/relationships/image" Target="../media/image19.svg"/><Relationship Id="rId7" Type="http://schemas.openxmlformats.org/officeDocument/2006/relationships/image" Target="../media/image14.svg"/><Relationship Id="rId12" Type="http://schemas.openxmlformats.org/officeDocument/2006/relationships/image" Target="../media/image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8.svg"/><Relationship Id="rId5" Type="http://schemas.openxmlformats.org/officeDocument/2006/relationships/image" Target="../media/image12.svg"/><Relationship Id="rId10" Type="http://schemas.openxmlformats.org/officeDocument/2006/relationships/image" Target="../media/image7.png"/><Relationship Id="rId4" Type="http://schemas.openxmlformats.org/officeDocument/2006/relationships/image" Target="../media/image11.png"/><Relationship Id="rId9" Type="http://schemas.openxmlformats.org/officeDocument/2006/relationships/image" Target="../media/image24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420761" cy="9377408"/>
            </a:xfrm>
            <a:custGeom>
              <a:avLst/>
              <a:gdLst/>
              <a:ahLst/>
              <a:cxnLst/>
              <a:rect l="l" t="t" r="r" b="b"/>
              <a:pathLst>
                <a:path w="18420761" h="9377408">
                  <a:moveTo>
                    <a:pt x="18420761" y="0"/>
                  </a:moveTo>
                  <a:lnTo>
                    <a:pt x="0" y="0"/>
                  </a:lnTo>
                  <a:lnTo>
                    <a:pt x="0" y="9377408"/>
                  </a:lnTo>
                  <a:lnTo>
                    <a:pt x="18420761" y="9377408"/>
                  </a:lnTo>
                  <a:lnTo>
                    <a:pt x="1842076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4" name="Group 4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</p:grpSp>
      <p:grpSp>
        <p:nvGrpSpPr>
          <p:cNvPr id="7" name="Group 7"/>
          <p:cNvGrpSpPr/>
          <p:nvPr/>
        </p:nvGrpSpPr>
        <p:grpSpPr>
          <a:xfrm>
            <a:off x="1269175" y="7986088"/>
            <a:ext cx="15749651" cy="820527"/>
            <a:chOff x="0" y="0"/>
            <a:chExt cx="7800667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800667" cy="406400"/>
            </a:xfrm>
            <a:custGeom>
              <a:avLst/>
              <a:gdLst/>
              <a:ahLst/>
              <a:cxnLst/>
              <a:rect l="l" t="t" r="r" b="b"/>
              <a:pathLst>
                <a:path w="7800667" h="406400">
                  <a:moveTo>
                    <a:pt x="7597467" y="0"/>
                  </a:moveTo>
                  <a:cubicBezTo>
                    <a:pt x="7709691" y="0"/>
                    <a:pt x="7800667" y="90976"/>
                    <a:pt x="7800667" y="203200"/>
                  </a:cubicBezTo>
                  <a:cubicBezTo>
                    <a:pt x="7800667" y="315424"/>
                    <a:pt x="7709691" y="406400"/>
                    <a:pt x="759746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7597467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28575">
              <a:solidFill>
                <a:srgbClr val="000000"/>
              </a:solidFill>
            </a:ln>
          </p:spPr>
          <p:txBody>
            <a:bodyPr/>
            <a:lstStyle/>
            <a:p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3501923"/>
            <a:ext cx="16230600" cy="396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619"/>
              </a:lnSpc>
            </a:pPr>
            <a:r>
              <a:rPr lang="en-US" sz="13016">
                <a:solidFill>
                  <a:srgbClr val="000000"/>
                </a:solidFill>
                <a:latin typeface="Open Sauce Heavy"/>
              </a:rPr>
              <a:t>Global Store Analysis </a:t>
            </a:r>
          </a:p>
        </p:txBody>
      </p:sp>
      <p:sp>
        <p:nvSpPr>
          <p:cNvPr id="11" name="AutoShape 11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264094" y="0"/>
                  </a:lnTo>
                </a:path>
              </a:pathLst>
            </a:custGeom>
            <a:solidFill>
              <a:srgbClr val="C4C5C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8" name="Group 18"/>
          <p:cNvGrpSpPr/>
          <p:nvPr/>
        </p:nvGrpSpPr>
        <p:grpSpPr>
          <a:xfrm>
            <a:off x="340184" y="265439"/>
            <a:ext cx="604587" cy="604587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7A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4259017" y="453433"/>
            <a:ext cx="304376" cy="294415"/>
          </a:xfrm>
          <a:custGeom>
            <a:avLst/>
            <a:gdLst/>
            <a:ahLst/>
            <a:cxnLst/>
            <a:rect l="l" t="t" r="r" b="b"/>
            <a:pathLst>
              <a:path w="304376" h="294415">
                <a:moveTo>
                  <a:pt x="0" y="0"/>
                </a:moveTo>
                <a:lnTo>
                  <a:pt x="304376" y="0"/>
                </a:lnTo>
                <a:lnTo>
                  <a:pt x="304376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4845319" y="453433"/>
            <a:ext cx="294415" cy="294415"/>
          </a:xfrm>
          <a:custGeom>
            <a:avLst/>
            <a:gdLst/>
            <a:ahLst/>
            <a:cxnLst/>
            <a:rect l="l" t="t" r="r" b="b"/>
            <a:pathLst>
              <a:path w="294415" h="294415">
                <a:moveTo>
                  <a:pt x="0" y="0"/>
                </a:moveTo>
                <a:lnTo>
                  <a:pt x="294415" y="0"/>
                </a:lnTo>
                <a:lnTo>
                  <a:pt x="294415" y="294415"/>
                </a:lnTo>
                <a:lnTo>
                  <a:pt x="0" y="294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TextBox 23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</a:rPr>
              <a:t>Ginyard International Co.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509649" y="405808"/>
            <a:ext cx="274936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ELFA GROUP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Highest selling 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697325"/>
            <a:ext cx="18288000" cy="9679095"/>
          </a:xfrm>
          <a:custGeom>
            <a:avLst/>
            <a:gdLst/>
            <a:ahLst/>
            <a:cxnLst/>
            <a:rect l="l" t="t" r="r" b="b"/>
            <a:pathLst>
              <a:path w="18288000" h="9679095">
                <a:moveTo>
                  <a:pt x="0" y="0"/>
                </a:moveTo>
                <a:lnTo>
                  <a:pt x="18288000" y="0"/>
                </a:lnTo>
                <a:lnTo>
                  <a:pt x="18288000" y="9679095"/>
                </a:lnTo>
                <a:lnTo>
                  <a:pt x="0" y="967909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894" r="-1023" b="-289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Quantity highest sale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558601" y="713345"/>
            <a:ext cx="17170797" cy="9573655"/>
          </a:xfrm>
          <a:custGeom>
            <a:avLst/>
            <a:gdLst/>
            <a:ahLst/>
            <a:cxnLst/>
            <a:rect l="l" t="t" r="r" b="b"/>
            <a:pathLst>
              <a:path w="17170797" h="9573655">
                <a:moveTo>
                  <a:pt x="0" y="0"/>
                </a:moveTo>
                <a:lnTo>
                  <a:pt x="17170798" y="0"/>
                </a:lnTo>
                <a:lnTo>
                  <a:pt x="17170798" y="9573655"/>
                </a:lnTo>
                <a:lnTo>
                  <a:pt x="0" y="957365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-1170" t="-10326" r="-11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9805282" y="2327744"/>
            <a:ext cx="6643985" cy="10572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Almost 45% of total quantity sold is 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</a:rPr>
              <a:t>Staples out of all the top orders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041" y="666750"/>
            <a:ext cx="16228082" cy="675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00"/>
              </a:lnSpc>
            </a:pPr>
            <a:r>
              <a:rPr lang="en-US" sz="18357">
                <a:solidFill>
                  <a:srgbClr val="F5E6CA"/>
                </a:solidFill>
                <a:latin typeface="Hagrid Heavy"/>
              </a:rPr>
              <a:t>SALES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31218" y="6718592"/>
            <a:ext cx="16234709" cy="3756059"/>
            <a:chOff x="0" y="-297146"/>
            <a:chExt cx="3966007" cy="917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4388" cy="323284"/>
            </a:xfrm>
            <a:custGeom>
              <a:avLst/>
              <a:gdLst/>
              <a:ahLst/>
              <a:cxnLst/>
              <a:rect l="l" t="t" r="r" b="b"/>
              <a:pathLst>
                <a:path w="3964388" h="323284">
                  <a:moveTo>
                    <a:pt x="0" y="0"/>
                  </a:moveTo>
                  <a:lnTo>
                    <a:pt x="3964388" y="0"/>
                  </a:lnTo>
                  <a:lnTo>
                    <a:pt x="3964388" y="323284"/>
                  </a:lnTo>
                  <a:lnTo>
                    <a:pt x="0" y="323284"/>
                  </a:lnTo>
                  <a:lnTo>
                    <a:pt x="0" y="0"/>
                  </a:lnTo>
                </a:path>
              </a:pathLst>
            </a:custGeom>
            <a:solidFill>
              <a:srgbClr val="F5E6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234" y="-297146"/>
              <a:ext cx="3963773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000000"/>
                  </a:solidFill>
                  <a:latin typeface="Open Sans Bold"/>
                </a:rPr>
                <a:t>Category and Sub-</a:t>
              </a:r>
              <a:r>
                <a:rPr lang="en-US" sz="5999" dirty="0" err="1">
                  <a:solidFill>
                    <a:srgbClr val="000000"/>
                  </a:solidFill>
                  <a:latin typeface="Open Sans Bold"/>
                </a:rPr>
                <a:t>catagory</a:t>
              </a:r>
              <a:endParaRPr lang="en-US" sz="5999" dirty="0">
                <a:solidFill>
                  <a:srgbClr val="000000"/>
                </a:solidFill>
                <a:latin typeface="Open Sans Bol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Catagory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-291833" y="538400"/>
            <a:ext cx="18798707" cy="9748600"/>
          </a:xfrm>
          <a:custGeom>
            <a:avLst/>
            <a:gdLst/>
            <a:ahLst/>
            <a:cxnLst/>
            <a:rect l="l" t="t" r="r" b="b"/>
            <a:pathLst>
              <a:path w="18798707" h="9748600">
                <a:moveTo>
                  <a:pt x="0" y="0"/>
                </a:moveTo>
                <a:lnTo>
                  <a:pt x="18798708" y="0"/>
                </a:lnTo>
                <a:lnTo>
                  <a:pt x="18798708" y="9748600"/>
                </a:lnTo>
                <a:lnTo>
                  <a:pt x="0" y="974860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3704" b="-139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Sub_catagory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627430"/>
            <a:ext cx="18197333" cy="9659570"/>
          </a:xfrm>
          <a:custGeom>
            <a:avLst/>
            <a:gdLst/>
            <a:ahLst/>
            <a:cxnLst/>
            <a:rect l="l" t="t" r="r" b="b"/>
            <a:pathLst>
              <a:path w="18197333" h="9659570">
                <a:moveTo>
                  <a:pt x="0" y="0"/>
                </a:moveTo>
                <a:lnTo>
                  <a:pt x="18197333" y="0"/>
                </a:lnTo>
                <a:lnTo>
                  <a:pt x="18197333" y="9659570"/>
                </a:lnTo>
                <a:lnTo>
                  <a:pt x="0" y="965957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8395" b="-235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041" y="666750"/>
            <a:ext cx="16228082" cy="675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00"/>
              </a:lnSpc>
            </a:pPr>
            <a:r>
              <a:rPr lang="en-US" sz="18357">
                <a:solidFill>
                  <a:srgbClr val="F5E6CA"/>
                </a:solidFill>
                <a:latin typeface="Hagrid Heavy"/>
              </a:rPr>
              <a:t>SALES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31218" y="6718592"/>
            <a:ext cx="16228082" cy="3756059"/>
            <a:chOff x="0" y="-297146"/>
            <a:chExt cx="3964388" cy="917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4388" cy="323284"/>
            </a:xfrm>
            <a:custGeom>
              <a:avLst/>
              <a:gdLst/>
              <a:ahLst/>
              <a:cxnLst/>
              <a:rect l="l" t="t" r="r" b="b"/>
              <a:pathLst>
                <a:path w="3964388" h="323284">
                  <a:moveTo>
                    <a:pt x="0" y="0"/>
                  </a:moveTo>
                  <a:lnTo>
                    <a:pt x="3964388" y="0"/>
                  </a:lnTo>
                  <a:lnTo>
                    <a:pt x="3964388" y="323284"/>
                  </a:lnTo>
                  <a:lnTo>
                    <a:pt x="0" y="323284"/>
                  </a:lnTo>
                  <a:lnTo>
                    <a:pt x="0" y="0"/>
                  </a:lnTo>
                </a:path>
              </a:pathLst>
            </a:custGeom>
            <a:solidFill>
              <a:srgbClr val="F5E6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97146"/>
              <a:ext cx="3963773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000000"/>
                  </a:solidFill>
                  <a:latin typeface="Open Sans Bold"/>
                </a:rPr>
                <a:t>Segment(Consumer/ Corporate)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Overview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-203110"/>
            <a:ext cx="18288000" cy="10693220"/>
          </a:xfrm>
          <a:custGeom>
            <a:avLst/>
            <a:gdLst/>
            <a:ahLst/>
            <a:cxnLst/>
            <a:rect l="l" t="t" r="r" b="b"/>
            <a:pathLst>
              <a:path w="18288000" h="10693220">
                <a:moveTo>
                  <a:pt x="0" y="0"/>
                </a:moveTo>
                <a:lnTo>
                  <a:pt x="18288000" y="0"/>
                </a:lnTo>
                <a:lnTo>
                  <a:pt x="18288000" y="10693220"/>
                </a:lnTo>
                <a:lnTo>
                  <a:pt x="0" y="1069322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3684920" y="1182467"/>
            <a:ext cx="3272433" cy="1726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09032" lvl="1" indent="-354516">
              <a:lnSpc>
                <a:spcPts val="4597"/>
              </a:lnSpc>
              <a:buFont typeface="Arial"/>
              <a:buChar char="•"/>
            </a:pPr>
            <a:r>
              <a:rPr lang="en-US" sz="3284">
                <a:solidFill>
                  <a:srgbClr val="000000"/>
                </a:solidFill>
                <a:latin typeface="Open Sauce"/>
              </a:rPr>
              <a:t>Consumer </a:t>
            </a:r>
          </a:p>
          <a:p>
            <a:pPr marL="709032" lvl="1" indent="-354516">
              <a:lnSpc>
                <a:spcPts val="4597"/>
              </a:lnSpc>
              <a:buFont typeface="Arial"/>
              <a:buChar char="•"/>
            </a:pPr>
            <a:r>
              <a:rPr lang="en-US" sz="3284">
                <a:solidFill>
                  <a:srgbClr val="000000"/>
                </a:solidFill>
                <a:latin typeface="Open Sauce"/>
              </a:rPr>
              <a:t>Corporate</a:t>
            </a:r>
          </a:p>
          <a:p>
            <a:pPr marL="709032" lvl="1" indent="-354516">
              <a:lnSpc>
                <a:spcPts val="4597"/>
              </a:lnSpc>
              <a:buFont typeface="Arial"/>
              <a:buChar char="•"/>
            </a:pPr>
            <a:r>
              <a:rPr lang="en-US" sz="3284">
                <a:solidFill>
                  <a:srgbClr val="000000"/>
                </a:solidFill>
                <a:latin typeface="Open Sauce"/>
              </a:rPr>
              <a:t>Home Office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041" y="666750"/>
            <a:ext cx="16228082" cy="675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00"/>
              </a:lnSpc>
            </a:pPr>
            <a:r>
              <a:rPr lang="en-US" sz="18357">
                <a:solidFill>
                  <a:srgbClr val="F5E6CA"/>
                </a:solidFill>
                <a:latin typeface="Hagrid Heavy"/>
              </a:rPr>
              <a:t>SALES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31218" y="6718592"/>
            <a:ext cx="16228082" cy="3756059"/>
            <a:chOff x="0" y="-297146"/>
            <a:chExt cx="3964388" cy="917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4388" cy="323284"/>
            </a:xfrm>
            <a:custGeom>
              <a:avLst/>
              <a:gdLst/>
              <a:ahLst/>
              <a:cxnLst/>
              <a:rect l="l" t="t" r="r" b="b"/>
              <a:pathLst>
                <a:path w="3964388" h="323284">
                  <a:moveTo>
                    <a:pt x="0" y="0"/>
                  </a:moveTo>
                  <a:lnTo>
                    <a:pt x="3964388" y="0"/>
                  </a:lnTo>
                  <a:lnTo>
                    <a:pt x="3964388" y="323284"/>
                  </a:lnTo>
                  <a:lnTo>
                    <a:pt x="0" y="323284"/>
                  </a:lnTo>
                  <a:lnTo>
                    <a:pt x="0" y="0"/>
                  </a:lnTo>
                </a:path>
              </a:pathLst>
            </a:custGeom>
            <a:solidFill>
              <a:srgbClr val="F5E6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97146"/>
              <a:ext cx="3963773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000000"/>
                  </a:solidFill>
                  <a:latin typeface="Open Sans Bold"/>
                </a:rPr>
                <a:t>Region and Country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Best Region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-328312" y="648947"/>
            <a:ext cx="18616312" cy="10060486"/>
          </a:xfrm>
          <a:custGeom>
            <a:avLst/>
            <a:gdLst/>
            <a:ahLst/>
            <a:cxnLst/>
            <a:rect l="l" t="t" r="r" b="b"/>
            <a:pathLst>
              <a:path w="18616312" h="10060486">
                <a:moveTo>
                  <a:pt x="0" y="0"/>
                </a:moveTo>
                <a:lnTo>
                  <a:pt x="18616312" y="0"/>
                </a:lnTo>
                <a:lnTo>
                  <a:pt x="18616312" y="10060487"/>
                </a:lnTo>
                <a:lnTo>
                  <a:pt x="0" y="100604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13642" b="-2684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041" y="752475"/>
            <a:ext cx="16807898" cy="5038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48"/>
              </a:lnSpc>
            </a:pPr>
            <a:r>
              <a:rPr lang="en-US" sz="13677">
                <a:solidFill>
                  <a:srgbClr val="F5E6CA"/>
                </a:solidFill>
                <a:latin typeface="Hagrid Heavy"/>
              </a:rPr>
              <a:t>PROFITABILITY AND COST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31218" y="6718592"/>
            <a:ext cx="16228610" cy="3756059"/>
            <a:chOff x="0" y="-297146"/>
            <a:chExt cx="3964517" cy="917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4388" cy="323284"/>
            </a:xfrm>
            <a:custGeom>
              <a:avLst/>
              <a:gdLst/>
              <a:ahLst/>
              <a:cxnLst/>
              <a:rect l="l" t="t" r="r" b="b"/>
              <a:pathLst>
                <a:path w="3964388" h="323284">
                  <a:moveTo>
                    <a:pt x="0" y="0"/>
                  </a:moveTo>
                  <a:lnTo>
                    <a:pt x="3964388" y="0"/>
                  </a:lnTo>
                  <a:lnTo>
                    <a:pt x="3964388" y="323284"/>
                  </a:lnTo>
                  <a:lnTo>
                    <a:pt x="0" y="323284"/>
                  </a:lnTo>
                  <a:lnTo>
                    <a:pt x="0" y="0"/>
                  </a:lnTo>
                </a:path>
              </a:pathLst>
            </a:custGeom>
            <a:solidFill>
              <a:srgbClr val="F5E6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44" y="-297146"/>
              <a:ext cx="3963773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000000"/>
                  </a:solidFill>
                  <a:latin typeface="Open Sans Bold"/>
                </a:rPr>
                <a:t>Profit Margin(Best)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7952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6" name="Group 6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4516099" y="421064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10" name="AutoShape 10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085296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61894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lnTo>
                      <a:pt x="12264094" y="0"/>
                    </a:lnTo>
                  </a:path>
                </a:pathLst>
              </a:custGeom>
              <a:solidFill>
                <a:srgbClr val="C4C5C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9525"/>
                <a:ext cx="812800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232510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Introduction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8859595" y="2793173"/>
            <a:ext cx="8399705" cy="6465127"/>
            <a:chOff x="0" y="0"/>
            <a:chExt cx="11199607" cy="8620170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6"/>
            <a:srcRect t="11515" b="11515"/>
            <a:stretch>
              <a:fillRect/>
            </a:stretch>
          </p:blipFill>
          <p:spPr>
            <a:xfrm>
              <a:off x="0" y="0"/>
              <a:ext cx="11199607" cy="8620170"/>
            </a:xfrm>
            <a:prstGeom prst="rect">
              <a:avLst/>
            </a:prstGeom>
          </p:spPr>
        </p:pic>
      </p:grpSp>
      <p:sp>
        <p:nvSpPr>
          <p:cNvPr id="27" name="TextBox 27"/>
          <p:cNvSpPr txBox="1"/>
          <p:nvPr/>
        </p:nvSpPr>
        <p:spPr>
          <a:xfrm>
            <a:off x="687500" y="2783648"/>
            <a:ext cx="729357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>
                <a:solidFill>
                  <a:srgbClr val="000000"/>
                </a:solidFill>
                <a:latin typeface="Open Sauce Heavy"/>
              </a:rPr>
              <a:t>Introduction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42113" y="5163681"/>
            <a:ext cx="7984346" cy="17244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74"/>
              </a:lnSpc>
              <a:spcBef>
                <a:spcPct val="0"/>
              </a:spcBef>
            </a:pPr>
            <a:r>
              <a:rPr lang="en-US" sz="3518">
                <a:solidFill>
                  <a:srgbClr val="000000"/>
                </a:solidFill>
                <a:latin typeface="Open Sauce"/>
              </a:rPr>
              <a:t> Global Store aims to serve as a one-stop destination for diverse shopping needs.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Overview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-364791"/>
            <a:ext cx="18288000" cy="11016582"/>
          </a:xfrm>
          <a:custGeom>
            <a:avLst/>
            <a:gdLst/>
            <a:ahLst/>
            <a:cxnLst/>
            <a:rect l="l" t="t" r="r" b="b"/>
            <a:pathLst>
              <a:path w="18288000" h="11016582">
                <a:moveTo>
                  <a:pt x="0" y="0"/>
                </a:moveTo>
                <a:lnTo>
                  <a:pt x="18288000" y="0"/>
                </a:lnTo>
                <a:lnTo>
                  <a:pt x="18288000" y="11016582"/>
                </a:lnTo>
                <a:lnTo>
                  <a:pt x="0" y="1101658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583" b="-3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9144000" y="1376002"/>
            <a:ext cx="8385560" cy="5818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1"/>
              </a:lnSpc>
              <a:spcBef>
                <a:spcPct val="0"/>
              </a:spcBef>
            </a:pPr>
            <a:r>
              <a:rPr lang="en-US" sz="3401">
                <a:solidFill>
                  <a:srgbClr val="FFFFFF"/>
                </a:solidFill>
                <a:latin typeface="Open Sauce"/>
              </a:rPr>
              <a:t> OFF-AP-4215 = Disposable Bags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55942" y="195880"/>
            <a:ext cx="14968197" cy="8902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849"/>
              </a:lnSpc>
            </a:pPr>
            <a:r>
              <a:rPr lang="en-US" sz="16320">
                <a:solidFill>
                  <a:srgbClr val="F5E6CA"/>
                </a:solidFill>
                <a:latin typeface="Hagrid Heavy"/>
              </a:rPr>
              <a:t>CUSTOMER BEHAVIOR</a:t>
            </a:r>
          </a:p>
          <a:p>
            <a:pPr algn="ctr">
              <a:lnSpc>
                <a:spcPts val="22849"/>
              </a:lnSpc>
            </a:pPr>
            <a:endParaRPr lang="en-US" sz="16320">
              <a:solidFill>
                <a:srgbClr val="F5E6CA"/>
              </a:solidFill>
              <a:latin typeface="Hagrid Heav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31218" y="6718592"/>
            <a:ext cx="16228082" cy="3756059"/>
            <a:chOff x="0" y="-297146"/>
            <a:chExt cx="3964388" cy="917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4388" cy="323284"/>
            </a:xfrm>
            <a:custGeom>
              <a:avLst/>
              <a:gdLst/>
              <a:ahLst/>
              <a:cxnLst/>
              <a:rect l="l" t="t" r="r" b="b"/>
              <a:pathLst>
                <a:path w="3964388" h="323284">
                  <a:moveTo>
                    <a:pt x="0" y="0"/>
                  </a:moveTo>
                  <a:lnTo>
                    <a:pt x="3964388" y="0"/>
                  </a:lnTo>
                  <a:lnTo>
                    <a:pt x="3964388" y="323284"/>
                  </a:lnTo>
                  <a:lnTo>
                    <a:pt x="0" y="323284"/>
                  </a:lnTo>
                  <a:lnTo>
                    <a:pt x="0" y="0"/>
                  </a:lnTo>
                </a:path>
              </a:pathLst>
            </a:custGeom>
            <a:solidFill>
              <a:srgbClr val="F5E6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97146"/>
              <a:ext cx="3963773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000000"/>
                  </a:solidFill>
                  <a:latin typeface="Open Sans Bold"/>
                </a:rPr>
                <a:t>Order Priority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Order Count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622089" y="750719"/>
            <a:ext cx="13569706" cy="9536281"/>
          </a:xfrm>
          <a:custGeom>
            <a:avLst/>
            <a:gdLst/>
            <a:ahLst/>
            <a:cxnLst/>
            <a:rect l="l" t="t" r="r" b="b"/>
            <a:pathLst>
              <a:path w="13569706" h="9536281">
                <a:moveTo>
                  <a:pt x="0" y="0"/>
                </a:moveTo>
                <a:lnTo>
                  <a:pt x="13569706" y="0"/>
                </a:lnTo>
                <a:lnTo>
                  <a:pt x="13569706" y="9536281"/>
                </a:lnTo>
                <a:lnTo>
                  <a:pt x="0" y="95362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600" r="-3179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041" y="666750"/>
            <a:ext cx="16228082" cy="675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00"/>
              </a:lnSpc>
            </a:pPr>
            <a:r>
              <a:rPr lang="en-US" sz="18357">
                <a:solidFill>
                  <a:srgbClr val="F5E6CA"/>
                </a:solidFill>
                <a:latin typeface="Hagrid Heavy"/>
              </a:rPr>
              <a:t>CUSTOMER BEHAVIOR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31218" y="6718592"/>
            <a:ext cx="16228082" cy="3756059"/>
            <a:chOff x="0" y="-297146"/>
            <a:chExt cx="3964388" cy="917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4388" cy="323284"/>
            </a:xfrm>
            <a:custGeom>
              <a:avLst/>
              <a:gdLst/>
              <a:ahLst/>
              <a:cxnLst/>
              <a:rect l="l" t="t" r="r" b="b"/>
              <a:pathLst>
                <a:path w="3964388" h="323284">
                  <a:moveTo>
                    <a:pt x="0" y="0"/>
                  </a:moveTo>
                  <a:lnTo>
                    <a:pt x="3964388" y="0"/>
                  </a:lnTo>
                  <a:lnTo>
                    <a:pt x="3964388" y="323284"/>
                  </a:lnTo>
                  <a:lnTo>
                    <a:pt x="0" y="323284"/>
                  </a:lnTo>
                  <a:lnTo>
                    <a:pt x="0" y="0"/>
                  </a:lnTo>
                </a:path>
              </a:pathLst>
            </a:custGeom>
            <a:solidFill>
              <a:srgbClr val="F5E6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97146"/>
              <a:ext cx="3963773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000000"/>
                  </a:solidFill>
                  <a:latin typeface="Open Sans Bold"/>
                </a:rPr>
                <a:t>Best Segment Customer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453884"/>
            <a:ext cx="15736268" cy="9379233"/>
          </a:xfrm>
          <a:custGeom>
            <a:avLst/>
            <a:gdLst/>
            <a:ahLst/>
            <a:cxnLst/>
            <a:rect l="l" t="t" r="r" b="b"/>
            <a:pathLst>
              <a:path w="15736268" h="9379233">
                <a:moveTo>
                  <a:pt x="0" y="0"/>
                </a:moveTo>
                <a:lnTo>
                  <a:pt x="15736268" y="0"/>
                </a:lnTo>
                <a:lnTo>
                  <a:pt x="15736268" y="9379232"/>
                </a:lnTo>
                <a:lnTo>
                  <a:pt x="0" y="93792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517" b="-160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73686" y="1609800"/>
            <a:ext cx="17332986" cy="632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63"/>
              </a:lnSpc>
            </a:pPr>
            <a:r>
              <a:rPr lang="en-US" sz="11616" dirty="0">
                <a:solidFill>
                  <a:srgbClr val="F5E6CA"/>
                </a:solidFill>
                <a:latin typeface="Hagrid Heavy"/>
              </a:rPr>
              <a:t>ORDER MANAGEMENT</a:t>
            </a:r>
          </a:p>
          <a:p>
            <a:pPr algn="ctr">
              <a:lnSpc>
                <a:spcPts val="16263"/>
              </a:lnSpc>
            </a:pPr>
            <a:endParaRPr lang="en-US" sz="11616" dirty="0">
              <a:solidFill>
                <a:srgbClr val="F5E6CA"/>
              </a:solidFill>
              <a:latin typeface="Hagrid Heav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31218" y="5981700"/>
            <a:ext cx="16228082" cy="5280415"/>
            <a:chOff x="0" y="-477163"/>
            <a:chExt cx="3964388" cy="1289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4388" cy="323284"/>
            </a:xfrm>
            <a:custGeom>
              <a:avLst/>
              <a:gdLst/>
              <a:ahLst/>
              <a:cxnLst/>
              <a:rect l="l" t="t" r="r" b="b"/>
              <a:pathLst>
                <a:path w="3964388" h="323284">
                  <a:moveTo>
                    <a:pt x="0" y="0"/>
                  </a:moveTo>
                  <a:lnTo>
                    <a:pt x="3964388" y="0"/>
                  </a:lnTo>
                  <a:lnTo>
                    <a:pt x="3964388" y="323284"/>
                  </a:lnTo>
                  <a:lnTo>
                    <a:pt x="0" y="323284"/>
                  </a:lnTo>
                  <a:lnTo>
                    <a:pt x="0" y="0"/>
                  </a:lnTo>
                </a:path>
              </a:pathLst>
            </a:custGeom>
            <a:solidFill>
              <a:srgbClr val="F5E6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7163"/>
              <a:ext cx="3963773" cy="12899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000000"/>
                  </a:solidFill>
                  <a:latin typeface="Open Sans Bold"/>
                </a:rPr>
                <a:t>Best Shipping Mode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Ship wise order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8700" y="655737"/>
            <a:ext cx="16560935" cy="10101974"/>
          </a:xfrm>
          <a:custGeom>
            <a:avLst/>
            <a:gdLst/>
            <a:ahLst/>
            <a:cxnLst/>
            <a:rect l="l" t="t" r="r" b="b"/>
            <a:pathLst>
              <a:path w="16560935" h="10101974">
                <a:moveTo>
                  <a:pt x="0" y="0"/>
                </a:moveTo>
                <a:lnTo>
                  <a:pt x="16560935" y="0"/>
                </a:lnTo>
                <a:lnTo>
                  <a:pt x="16560935" y="10101973"/>
                </a:lnTo>
                <a:lnTo>
                  <a:pt x="0" y="101019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Shiping Cost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043585" y="700388"/>
            <a:ext cx="16577917" cy="9907743"/>
          </a:xfrm>
          <a:custGeom>
            <a:avLst/>
            <a:gdLst/>
            <a:ahLst/>
            <a:cxnLst/>
            <a:rect l="l" t="t" r="r" b="b"/>
            <a:pathLst>
              <a:path w="16577917" h="9907743">
                <a:moveTo>
                  <a:pt x="0" y="0"/>
                </a:moveTo>
                <a:lnTo>
                  <a:pt x="16577917" y="0"/>
                </a:lnTo>
                <a:lnTo>
                  <a:pt x="16577917" y="9907743"/>
                </a:lnTo>
                <a:lnTo>
                  <a:pt x="0" y="99077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-73686" y="1609800"/>
            <a:ext cx="17332986" cy="6325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263"/>
              </a:lnSpc>
            </a:pPr>
            <a:r>
              <a:rPr lang="en-US" sz="11616">
                <a:solidFill>
                  <a:srgbClr val="F5E6CA"/>
                </a:solidFill>
                <a:latin typeface="Hagrid Heavy"/>
              </a:rPr>
              <a:t>GEOGRAPHICAL INSIGHTS</a:t>
            </a:r>
          </a:p>
          <a:p>
            <a:pPr algn="ctr">
              <a:lnSpc>
                <a:spcPts val="16263"/>
              </a:lnSpc>
            </a:pPr>
            <a:endParaRPr lang="en-US" sz="11616">
              <a:solidFill>
                <a:srgbClr val="F5E6CA"/>
              </a:solidFill>
              <a:latin typeface="Hagrid Heavy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028701" y="6689639"/>
            <a:ext cx="16230599" cy="3756059"/>
            <a:chOff x="-615" y="-304219"/>
            <a:chExt cx="3965003" cy="917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4388" cy="323284"/>
            </a:xfrm>
            <a:custGeom>
              <a:avLst/>
              <a:gdLst/>
              <a:ahLst/>
              <a:cxnLst/>
              <a:rect l="l" t="t" r="r" b="b"/>
              <a:pathLst>
                <a:path w="3964388" h="323284">
                  <a:moveTo>
                    <a:pt x="0" y="0"/>
                  </a:moveTo>
                  <a:lnTo>
                    <a:pt x="3964388" y="0"/>
                  </a:lnTo>
                  <a:lnTo>
                    <a:pt x="3964388" y="323284"/>
                  </a:lnTo>
                  <a:lnTo>
                    <a:pt x="0" y="323284"/>
                  </a:lnTo>
                  <a:lnTo>
                    <a:pt x="0" y="0"/>
                  </a:lnTo>
                </a:path>
              </a:pathLst>
            </a:custGeom>
            <a:solidFill>
              <a:srgbClr val="F5E6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615" y="-304219"/>
              <a:ext cx="3787545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99"/>
                </a:lnSpc>
              </a:pPr>
              <a:r>
                <a:rPr lang="en-US" sz="5999">
                  <a:solidFill>
                    <a:srgbClr val="000000"/>
                  </a:solidFill>
                  <a:latin typeface="Open Sans Bold"/>
                </a:rPr>
                <a:t>Best Regions and Countries 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Region's Profit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664762"/>
            <a:ext cx="18288000" cy="10051849"/>
          </a:xfrm>
          <a:custGeom>
            <a:avLst/>
            <a:gdLst/>
            <a:ahLst/>
            <a:cxnLst/>
            <a:rect l="l" t="t" r="r" b="b"/>
            <a:pathLst>
              <a:path w="18288000" h="10051849">
                <a:moveTo>
                  <a:pt x="0" y="0"/>
                </a:moveTo>
                <a:lnTo>
                  <a:pt x="18288000" y="0"/>
                </a:lnTo>
                <a:lnTo>
                  <a:pt x="18288000" y="10051849"/>
                </a:lnTo>
                <a:lnTo>
                  <a:pt x="0" y="1005184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330868" y="-93525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160096" y="199512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Title Page</a:t>
            </a:r>
          </a:p>
        </p:txBody>
      </p:sp>
      <p:sp>
        <p:nvSpPr>
          <p:cNvPr id="4" name="Freeform 4"/>
          <p:cNvSpPr/>
          <p:nvPr/>
        </p:nvSpPr>
        <p:spPr>
          <a:xfrm flipH="1">
            <a:off x="1565242" y="-93525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056206" y="199512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Reporters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30868" y="925424"/>
            <a:ext cx="18288000" cy="9170540"/>
            <a:chOff x="0" y="0"/>
            <a:chExt cx="4862686" cy="24384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lnTo>
                    <a:pt x="0" y="0"/>
                  </a:lnTo>
                </a:path>
              </a:pathLst>
            </a:custGeom>
            <a:solidFill>
              <a:srgbClr val="EFF0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354404" y="1412416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0" name="AutoShape 10"/>
          <p:cNvSpPr/>
          <p:nvPr/>
        </p:nvSpPr>
        <p:spPr>
          <a:xfrm rot="-10800000">
            <a:off x="-162398" y="1412416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869282" y="1252730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 flipH="1">
            <a:off x="3602550" y="-93525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7808853" y="25799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8383341" y="257992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5" name="Group 15"/>
          <p:cNvGrpSpPr/>
          <p:nvPr/>
        </p:nvGrpSpPr>
        <p:grpSpPr>
          <a:xfrm>
            <a:off x="1269900" y="1157203"/>
            <a:ext cx="15658532" cy="510426"/>
            <a:chOff x="0" y="0"/>
            <a:chExt cx="12467294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264094" y="0"/>
                  </a:lnTo>
                </a:path>
              </a:pathLst>
            </a:custGeom>
            <a:solidFill>
              <a:srgbClr val="C4C5C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422034" y="1252730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105" y="72325"/>
            <a:ext cx="597104" cy="59710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D6356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093514" y="199512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Introduction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927426" y="1177466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</a:rPr>
              <a:t>Introduction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574207" y="2272028"/>
            <a:ext cx="8068837" cy="7205146"/>
            <a:chOff x="0" y="0"/>
            <a:chExt cx="10758450" cy="9606862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16"/>
            <a:srcRect l="12694" r="12694"/>
            <a:stretch>
              <a:fillRect/>
            </a:stretch>
          </p:blipFill>
          <p:spPr>
            <a:xfrm>
              <a:off x="0" y="0"/>
              <a:ext cx="10758450" cy="9606862"/>
            </a:xfrm>
            <a:prstGeom prst="rect">
              <a:avLst/>
            </a:prstGeom>
          </p:spPr>
        </p:pic>
      </p:grpSp>
      <p:sp>
        <p:nvSpPr>
          <p:cNvPr id="26" name="TextBox 26"/>
          <p:cNvSpPr txBox="1"/>
          <p:nvPr/>
        </p:nvSpPr>
        <p:spPr>
          <a:xfrm>
            <a:off x="8383341" y="3872077"/>
            <a:ext cx="9573791" cy="4014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23241" lvl="1" indent="-461621">
              <a:lnSpc>
                <a:spcPts val="8167"/>
              </a:lnSpc>
              <a:buFont typeface="Arial"/>
              <a:buChar char="•"/>
            </a:pPr>
            <a:r>
              <a:rPr lang="en-US" sz="4276">
                <a:solidFill>
                  <a:srgbClr val="000000"/>
                </a:solidFill>
                <a:latin typeface="Open Sauce"/>
              </a:rPr>
              <a:t>Customer-Centric </a:t>
            </a:r>
          </a:p>
          <a:p>
            <a:pPr marL="923241" lvl="1" indent="-461621">
              <a:lnSpc>
                <a:spcPts val="8167"/>
              </a:lnSpc>
              <a:buFont typeface="Arial"/>
              <a:buChar char="•"/>
            </a:pPr>
            <a:r>
              <a:rPr lang="en-US" sz="4276">
                <a:solidFill>
                  <a:srgbClr val="000000"/>
                </a:solidFill>
                <a:latin typeface="Open Sauce"/>
              </a:rPr>
              <a:t>Seamless and user-friendly </a:t>
            </a:r>
          </a:p>
          <a:p>
            <a:pPr marL="923241" lvl="1" indent="-461621">
              <a:lnSpc>
                <a:spcPts val="8167"/>
              </a:lnSpc>
              <a:buFont typeface="Arial"/>
              <a:buChar char="•"/>
            </a:pPr>
            <a:r>
              <a:rPr lang="en-US" sz="4276">
                <a:solidFill>
                  <a:srgbClr val="000000"/>
                </a:solidFill>
                <a:latin typeface="Open Sauce"/>
              </a:rPr>
              <a:t>personalized recommendations</a:t>
            </a:r>
          </a:p>
          <a:p>
            <a:pPr>
              <a:lnSpc>
                <a:spcPts val="8167"/>
              </a:lnSpc>
            </a:pPr>
            <a:endParaRPr lang="en-US" sz="4276">
              <a:solidFill>
                <a:srgbClr val="000000"/>
              </a:solidFill>
              <a:latin typeface="Open Sauc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Country's Profit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899254" y="664776"/>
            <a:ext cx="16489491" cy="10093387"/>
          </a:xfrm>
          <a:custGeom>
            <a:avLst/>
            <a:gdLst/>
            <a:ahLst/>
            <a:cxnLst/>
            <a:rect l="l" t="t" r="r" b="b"/>
            <a:pathLst>
              <a:path w="16489491" h="10093387">
                <a:moveTo>
                  <a:pt x="0" y="0"/>
                </a:moveTo>
                <a:lnTo>
                  <a:pt x="16489492" y="0"/>
                </a:lnTo>
                <a:lnTo>
                  <a:pt x="16489492" y="10093387"/>
                </a:lnTo>
                <a:lnTo>
                  <a:pt x="0" y="1009338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168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05623" y="1917441"/>
            <a:ext cx="14807634" cy="505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33"/>
              </a:lnSpc>
            </a:pPr>
            <a:r>
              <a:rPr lang="en-US" sz="13738">
                <a:solidFill>
                  <a:srgbClr val="F5E6CA"/>
                </a:solidFill>
                <a:latin typeface="Hagrid Heavy"/>
              </a:rPr>
              <a:t>MARKET TRENDS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31218" y="6718592"/>
            <a:ext cx="16491005" cy="3756059"/>
            <a:chOff x="0" y="-297146"/>
            <a:chExt cx="4028618" cy="917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4388" cy="323284"/>
            </a:xfrm>
            <a:custGeom>
              <a:avLst/>
              <a:gdLst/>
              <a:ahLst/>
              <a:cxnLst/>
              <a:rect l="l" t="t" r="r" b="b"/>
              <a:pathLst>
                <a:path w="3964388" h="323284">
                  <a:moveTo>
                    <a:pt x="0" y="0"/>
                  </a:moveTo>
                  <a:lnTo>
                    <a:pt x="3964388" y="0"/>
                  </a:lnTo>
                  <a:lnTo>
                    <a:pt x="3964388" y="323284"/>
                  </a:lnTo>
                  <a:lnTo>
                    <a:pt x="0" y="323284"/>
                  </a:lnTo>
                  <a:lnTo>
                    <a:pt x="0" y="0"/>
                  </a:lnTo>
                </a:path>
              </a:pathLst>
            </a:custGeom>
            <a:solidFill>
              <a:srgbClr val="F5E6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64845" y="-297146"/>
              <a:ext cx="3963773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000000"/>
                  </a:solidFill>
                  <a:latin typeface="Open Sans Bold"/>
                </a:rPr>
                <a:t>Seasonality</a:t>
              </a: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Month Wise Sales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8700" y="637980"/>
            <a:ext cx="15697010" cy="10051567"/>
          </a:xfrm>
          <a:custGeom>
            <a:avLst/>
            <a:gdLst/>
            <a:ahLst/>
            <a:cxnLst/>
            <a:rect l="l" t="t" r="r" b="b"/>
            <a:pathLst>
              <a:path w="15697010" h="10051567">
                <a:moveTo>
                  <a:pt x="0" y="0"/>
                </a:moveTo>
                <a:lnTo>
                  <a:pt x="15697010" y="0"/>
                </a:lnTo>
                <a:lnTo>
                  <a:pt x="15697010" y="10051567"/>
                </a:lnTo>
                <a:lnTo>
                  <a:pt x="0" y="1005156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t="-247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Title Page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Reporters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ECB24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15039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Plan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flipH="1">
            <a:off x="12475683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475683" y="401403"/>
            <a:ext cx="125247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Process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6700670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13985332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Recomendations</a:t>
            </a:r>
          </a:p>
        </p:txBody>
      </p:sp>
      <p:sp>
        <p:nvSpPr>
          <p:cNvPr id="21" name="Freeform 21"/>
          <p:cNvSpPr/>
          <p:nvPr/>
        </p:nvSpPr>
        <p:spPr>
          <a:xfrm>
            <a:off x="17256474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2" name="Group 22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lnTo>
                    <a:pt x="0" y="0"/>
                  </a:lnTo>
                </a:path>
              </a:pathLst>
            </a:custGeom>
            <a:solidFill>
              <a:srgbClr val="EFF0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5" name="AutoShape 25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6" name="AutoShape 26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7" name="Freeform 27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8" name="Group 28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264094" y="0"/>
                  </a:lnTo>
                </a:path>
              </a:pathLst>
            </a:custGeom>
            <a:solidFill>
              <a:srgbClr val="C4C5C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TextBox 32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</a:rPr>
              <a:t>Recomendation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28700" y="2256065"/>
            <a:ext cx="899288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>
                <a:solidFill>
                  <a:srgbClr val="000000"/>
                </a:solidFill>
                <a:latin typeface="Open Sauce Heavy"/>
              </a:rPr>
              <a:t>Recomendation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028700" y="3719195"/>
            <a:ext cx="9201677" cy="5539105"/>
            <a:chOff x="0" y="0"/>
            <a:chExt cx="12268903" cy="7385473"/>
          </a:xfrm>
        </p:grpSpPr>
        <p:pic>
          <p:nvPicPr>
            <p:cNvPr id="35" name="Picture 35"/>
            <p:cNvPicPr>
              <a:picLocks noChangeAspect="1"/>
            </p:cNvPicPr>
            <p:nvPr/>
          </p:nvPicPr>
          <p:blipFill>
            <a:blip r:embed="rId24"/>
            <a:srcRect t="4824" b="4824"/>
            <a:stretch>
              <a:fillRect/>
            </a:stretch>
          </p:blipFill>
          <p:spPr>
            <a:xfrm>
              <a:off x="0" y="0"/>
              <a:ext cx="12268903" cy="7385473"/>
            </a:xfrm>
            <a:prstGeom prst="rect">
              <a:avLst/>
            </a:prstGeom>
          </p:spPr>
        </p:pic>
      </p:grpSp>
      <p:sp>
        <p:nvSpPr>
          <p:cNvPr id="36" name="TextBox 36"/>
          <p:cNvSpPr txBox="1"/>
          <p:nvPr/>
        </p:nvSpPr>
        <p:spPr>
          <a:xfrm>
            <a:off x="10755705" y="4739356"/>
            <a:ext cx="7164887" cy="34225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4"/>
              </a:lnSpc>
              <a:spcBef>
                <a:spcPct val="0"/>
              </a:spcBef>
            </a:pPr>
            <a:r>
              <a:rPr lang="en-US" sz="3895">
                <a:solidFill>
                  <a:srgbClr val="000000"/>
                </a:solidFill>
                <a:latin typeface="Open Sauce"/>
              </a:rPr>
              <a:t>By implementing Some strategies, the global Store business can enhance its sales, profitability, and overall customer satisfaction.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Title Page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Reporters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7A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15039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Plan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475683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Recomendations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lnTo>
                    <a:pt x="0" y="0"/>
                  </a:lnTo>
                </a:path>
              </a:pathLst>
            </a:custGeom>
            <a:solidFill>
              <a:srgbClr val="EFF0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264094" y="0"/>
                  </a:lnTo>
                </a:path>
              </a:pathLst>
            </a:custGeom>
            <a:solidFill>
              <a:srgbClr val="C4C5C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</a:rPr>
              <a:t>Recomendation</a:t>
            </a:r>
          </a:p>
        </p:txBody>
      </p:sp>
      <p:sp>
        <p:nvSpPr>
          <p:cNvPr id="31" name="Freeform 31"/>
          <p:cNvSpPr/>
          <p:nvPr/>
        </p:nvSpPr>
        <p:spPr>
          <a:xfrm>
            <a:off x="456936" y="4106368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800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400050" y="6892355"/>
            <a:ext cx="800100" cy="800100"/>
          </a:xfrm>
          <a:custGeom>
            <a:avLst/>
            <a:gdLst/>
            <a:ahLst/>
            <a:cxnLst/>
            <a:rect l="l" t="t" r="r" b="b"/>
            <a:pathLst>
              <a:path w="800100" h="800100">
                <a:moveTo>
                  <a:pt x="0" y="0"/>
                </a:moveTo>
                <a:lnTo>
                  <a:pt x="800100" y="0"/>
                </a:lnTo>
                <a:lnTo>
                  <a:pt x="800100" y="800100"/>
                </a:lnTo>
                <a:lnTo>
                  <a:pt x="0" y="800100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1600768" y="4106368"/>
            <a:ext cx="6847056" cy="2743374"/>
            <a:chOff x="0" y="0"/>
            <a:chExt cx="9129407" cy="3657831"/>
          </a:xfrm>
        </p:grpSpPr>
        <p:sp>
          <p:nvSpPr>
            <p:cNvPr id="34" name="TextBox 34"/>
            <p:cNvSpPr txBox="1"/>
            <p:nvPr/>
          </p:nvSpPr>
          <p:spPr>
            <a:xfrm>
              <a:off x="0" y="2020903"/>
              <a:ext cx="9129407" cy="16369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73"/>
                </a:lnSpc>
              </a:pPr>
              <a:r>
                <a:rPr lang="en-US" sz="2518">
                  <a:solidFill>
                    <a:srgbClr val="000000"/>
                  </a:solidFill>
                  <a:latin typeface="Open Sauce"/>
                </a:rPr>
                <a:t>Prioritize high-demand products like "Staples" to meet customer needs promptly.</a:t>
              </a:r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38100"/>
              <a:ext cx="9129407" cy="15042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532"/>
                </a:lnSpc>
              </a:pPr>
              <a:r>
                <a:rPr lang="en-US" sz="3486">
                  <a:solidFill>
                    <a:srgbClr val="000000"/>
                  </a:solidFill>
                  <a:latin typeface="Open Sauce Heavy"/>
                </a:rPr>
                <a:t>Focus on High-Demand Products: </a:t>
              </a:r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361952" y="6892355"/>
            <a:ext cx="7677132" cy="2403931"/>
            <a:chOff x="0" y="0"/>
            <a:chExt cx="10236176" cy="3205242"/>
          </a:xfrm>
        </p:grpSpPr>
        <p:sp>
          <p:nvSpPr>
            <p:cNvPr id="37" name="TextBox 37"/>
            <p:cNvSpPr txBox="1"/>
            <p:nvPr/>
          </p:nvSpPr>
          <p:spPr>
            <a:xfrm>
              <a:off x="0" y="2096744"/>
              <a:ext cx="10236176" cy="11084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80"/>
                </a:lnSpc>
              </a:pPr>
              <a:r>
                <a:rPr lang="en-US" sz="2600">
                  <a:solidFill>
                    <a:srgbClr val="000000"/>
                  </a:solidFill>
                  <a:latin typeface="Open Sauce"/>
                </a:rPr>
                <a:t>Optimize marketing for top-selling categories to maximize revenue.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-28575"/>
              <a:ext cx="10236176" cy="15424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Open Sauce Heavy"/>
                </a:rPr>
                <a:t>Optimize Top-Selling Categories:  </a:t>
              </a:r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9144000" y="4106368"/>
            <a:ext cx="8115300" cy="5308559"/>
            <a:chOff x="0" y="0"/>
            <a:chExt cx="10820400" cy="7078078"/>
          </a:xfrm>
        </p:grpSpPr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26"/>
            <a:srcRect t="939" b="939"/>
            <a:stretch>
              <a:fillRect/>
            </a:stretch>
          </p:blipFill>
          <p:spPr>
            <a:xfrm>
              <a:off x="0" y="0"/>
              <a:ext cx="10820400" cy="70780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89"/>
            <a:chOff x="0" y="0"/>
            <a:chExt cx="26199952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" name="Group 17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lnTo>
                      <a:pt x="12264094" y="0"/>
                    </a:lnTo>
                  </a:path>
                </a:pathLst>
              </a:custGeom>
              <a:solidFill>
                <a:srgbClr val="C4C5C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9525"/>
                <a:ext cx="812800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0" name="Freeform 20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" name="Group 21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uce"/>
                </a:rPr>
                <a:t>Recomendations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Recomendation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Freeform 27"/>
          <p:cNvSpPr/>
          <p:nvPr/>
        </p:nvSpPr>
        <p:spPr>
          <a:xfrm>
            <a:off x="2138636" y="2285440"/>
            <a:ext cx="2231603" cy="3390557"/>
          </a:xfrm>
          <a:custGeom>
            <a:avLst/>
            <a:gdLst/>
            <a:ahLst/>
            <a:cxnLst/>
            <a:rect l="l" t="t" r="r" b="b"/>
            <a:pathLst>
              <a:path w="2231603" h="3390557">
                <a:moveTo>
                  <a:pt x="0" y="0"/>
                </a:moveTo>
                <a:lnTo>
                  <a:pt x="2231603" y="0"/>
                </a:lnTo>
                <a:lnTo>
                  <a:pt x="2231603" y="3390557"/>
                </a:lnTo>
                <a:lnTo>
                  <a:pt x="0" y="33905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8" name="AutoShape 28"/>
          <p:cNvSpPr/>
          <p:nvPr/>
        </p:nvSpPr>
        <p:spPr>
          <a:xfrm>
            <a:off x="829241" y="6213800"/>
            <a:ext cx="1662951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29" name="Group 29"/>
          <p:cNvGrpSpPr/>
          <p:nvPr/>
        </p:nvGrpSpPr>
        <p:grpSpPr>
          <a:xfrm>
            <a:off x="2978682" y="5939493"/>
            <a:ext cx="551512" cy="551512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968170" y="7748505"/>
            <a:ext cx="4021024" cy="1621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4"/>
              </a:lnSpc>
            </a:pPr>
            <a:r>
              <a:rPr lang="en-US" sz="2380" spc="233">
                <a:solidFill>
                  <a:srgbClr val="231F20"/>
                </a:solidFill>
                <a:latin typeface="DM Sans"/>
              </a:rPr>
              <a:t>Tailor strategies for high-performing segments in specific regions.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138636" y="2748092"/>
            <a:ext cx="2231603" cy="123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1"/>
              </a:lnSpc>
            </a:pPr>
            <a:r>
              <a:rPr lang="en-US" sz="7291" spc="714">
                <a:solidFill>
                  <a:srgbClr val="FFFBFB"/>
                </a:solidFill>
                <a:latin typeface="DM Sans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75773" y="6683187"/>
            <a:ext cx="3342184" cy="615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17"/>
              </a:lnSpc>
            </a:pPr>
            <a:r>
              <a:rPr lang="en-US" sz="1824" spc="178">
                <a:solidFill>
                  <a:srgbClr val="231F20"/>
                </a:solidFill>
                <a:latin typeface="DM Sans Bold"/>
              </a:rPr>
              <a:t>SEGMENT AND REGIONAL STRATEGIES:  </a:t>
            </a:r>
          </a:p>
        </p:txBody>
      </p:sp>
      <p:sp>
        <p:nvSpPr>
          <p:cNvPr id="35" name="Freeform 35"/>
          <p:cNvSpPr/>
          <p:nvPr/>
        </p:nvSpPr>
        <p:spPr>
          <a:xfrm>
            <a:off x="5978008" y="2285440"/>
            <a:ext cx="2231603" cy="3390557"/>
          </a:xfrm>
          <a:custGeom>
            <a:avLst/>
            <a:gdLst/>
            <a:ahLst/>
            <a:cxnLst/>
            <a:rect l="l" t="t" r="r" b="b"/>
            <a:pathLst>
              <a:path w="2231603" h="3390557">
                <a:moveTo>
                  <a:pt x="0" y="0"/>
                </a:moveTo>
                <a:lnTo>
                  <a:pt x="2231603" y="0"/>
                </a:lnTo>
                <a:lnTo>
                  <a:pt x="2231603" y="3390557"/>
                </a:lnTo>
                <a:lnTo>
                  <a:pt x="0" y="33905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6" name="Group 36"/>
          <p:cNvGrpSpPr/>
          <p:nvPr/>
        </p:nvGrpSpPr>
        <p:grpSpPr>
          <a:xfrm>
            <a:off x="6818053" y="5939493"/>
            <a:ext cx="551512" cy="551512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978008" y="2748092"/>
            <a:ext cx="2231603" cy="123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1"/>
              </a:lnSpc>
            </a:pPr>
            <a:r>
              <a:rPr lang="en-US" sz="7291" spc="714">
                <a:solidFill>
                  <a:srgbClr val="FFFBFB"/>
                </a:solidFill>
                <a:latin typeface="DM Sans Bold"/>
              </a:rPr>
              <a:t>04</a:t>
            </a:r>
          </a:p>
        </p:txBody>
      </p:sp>
      <p:sp>
        <p:nvSpPr>
          <p:cNvPr id="40" name="Freeform 40"/>
          <p:cNvSpPr/>
          <p:nvPr/>
        </p:nvSpPr>
        <p:spPr>
          <a:xfrm>
            <a:off x="9819863" y="2285440"/>
            <a:ext cx="2231603" cy="3390557"/>
          </a:xfrm>
          <a:custGeom>
            <a:avLst/>
            <a:gdLst/>
            <a:ahLst/>
            <a:cxnLst/>
            <a:rect l="l" t="t" r="r" b="b"/>
            <a:pathLst>
              <a:path w="2231603" h="3390557">
                <a:moveTo>
                  <a:pt x="0" y="0"/>
                </a:moveTo>
                <a:lnTo>
                  <a:pt x="2231603" y="0"/>
                </a:lnTo>
                <a:lnTo>
                  <a:pt x="2231603" y="3390557"/>
                </a:lnTo>
                <a:lnTo>
                  <a:pt x="0" y="33905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1" name="Group 41"/>
          <p:cNvGrpSpPr/>
          <p:nvPr/>
        </p:nvGrpSpPr>
        <p:grpSpPr>
          <a:xfrm>
            <a:off x="10659909" y="5939493"/>
            <a:ext cx="551512" cy="551512"/>
            <a:chOff x="0" y="0"/>
            <a:chExt cx="812800" cy="8128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9819863" y="2748092"/>
            <a:ext cx="2231603" cy="123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1"/>
              </a:lnSpc>
            </a:pPr>
            <a:r>
              <a:rPr lang="en-US" sz="7291" spc="714">
                <a:solidFill>
                  <a:srgbClr val="FFFBFB"/>
                </a:solidFill>
                <a:latin typeface="DM Sans Bold"/>
              </a:rPr>
              <a:t>05</a:t>
            </a:r>
          </a:p>
        </p:txBody>
      </p:sp>
      <p:sp>
        <p:nvSpPr>
          <p:cNvPr id="45" name="Freeform 45"/>
          <p:cNvSpPr/>
          <p:nvPr/>
        </p:nvSpPr>
        <p:spPr>
          <a:xfrm>
            <a:off x="13661719" y="2285440"/>
            <a:ext cx="2231603" cy="3390557"/>
          </a:xfrm>
          <a:custGeom>
            <a:avLst/>
            <a:gdLst/>
            <a:ahLst/>
            <a:cxnLst/>
            <a:rect l="l" t="t" r="r" b="b"/>
            <a:pathLst>
              <a:path w="2231603" h="3390557">
                <a:moveTo>
                  <a:pt x="0" y="0"/>
                </a:moveTo>
                <a:lnTo>
                  <a:pt x="2231603" y="0"/>
                </a:lnTo>
                <a:lnTo>
                  <a:pt x="2231603" y="3390557"/>
                </a:lnTo>
                <a:lnTo>
                  <a:pt x="0" y="339055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6" name="Group 46"/>
          <p:cNvGrpSpPr/>
          <p:nvPr/>
        </p:nvGrpSpPr>
        <p:grpSpPr>
          <a:xfrm>
            <a:off x="14501764" y="5939493"/>
            <a:ext cx="551512" cy="551512"/>
            <a:chOff x="0" y="0"/>
            <a:chExt cx="812800" cy="812800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31211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49" name="TextBox 49"/>
          <p:cNvSpPr txBox="1"/>
          <p:nvPr/>
        </p:nvSpPr>
        <p:spPr>
          <a:xfrm>
            <a:off x="13661719" y="2748092"/>
            <a:ext cx="2231603" cy="1232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61"/>
              </a:lnSpc>
            </a:pPr>
            <a:r>
              <a:rPr lang="en-US" sz="7291" spc="714">
                <a:solidFill>
                  <a:srgbClr val="FFFBFB"/>
                </a:solidFill>
                <a:latin typeface="DM Sans Bold"/>
              </a:rPr>
              <a:t>06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5200554" y="7798970"/>
            <a:ext cx="4073768" cy="155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5"/>
              </a:lnSpc>
            </a:pPr>
            <a:r>
              <a:rPr lang="en-US" sz="2257" spc="221">
                <a:solidFill>
                  <a:srgbClr val="231F20"/>
                </a:solidFill>
                <a:latin typeface="DM Sans"/>
              </a:rPr>
              <a:t>Focus on profitable products while re-evaluating those with negative margins.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5364819" y="6620898"/>
            <a:ext cx="3692378" cy="777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0"/>
              </a:lnSpc>
            </a:pPr>
            <a:r>
              <a:rPr lang="en-US" sz="2254" spc="220">
                <a:solidFill>
                  <a:srgbClr val="231F20"/>
                </a:solidFill>
                <a:latin typeface="DM Sans Bold"/>
              </a:rPr>
              <a:t>MAXIMIZE PROFITABLE PRODUCTS: 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9424235" y="7771816"/>
            <a:ext cx="3589767" cy="16219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7"/>
              </a:lnSpc>
            </a:pPr>
            <a:r>
              <a:rPr lang="en-US" sz="2382" spc="233">
                <a:solidFill>
                  <a:srgbClr val="231F20"/>
                </a:solidFill>
                <a:latin typeface="DM Sans"/>
              </a:rPr>
              <a:t>Prioritize preferred shipping modes for efficient customer service.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9247892" y="6515012"/>
            <a:ext cx="3841856" cy="1332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37"/>
              </a:lnSpc>
            </a:pPr>
            <a:r>
              <a:rPr lang="en-US" sz="2563" spc="251">
                <a:solidFill>
                  <a:srgbClr val="231F20"/>
                </a:solidFill>
                <a:latin typeface="DM Sans Bold"/>
              </a:rPr>
              <a:t>CUSTOMER-CENTRIC APPROACH: 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13089747" y="7781341"/>
            <a:ext cx="5273998" cy="1294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530" spc="247">
                <a:solidFill>
                  <a:srgbClr val="231F20"/>
                </a:solidFill>
                <a:latin typeface="DM Sans"/>
              </a:rPr>
              <a:t>Adjust discount strategies for a balanced approach to attracting customers.</a:t>
            </a:r>
          </a:p>
        </p:txBody>
      </p:sp>
      <p:sp>
        <p:nvSpPr>
          <p:cNvPr id="55" name="TextBox 55"/>
          <p:cNvSpPr txBox="1"/>
          <p:nvPr/>
        </p:nvSpPr>
        <p:spPr>
          <a:xfrm>
            <a:off x="13432647" y="6515012"/>
            <a:ext cx="3080479" cy="91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16"/>
              </a:lnSpc>
            </a:pPr>
            <a:r>
              <a:rPr lang="en-US" sz="2693" spc="263">
                <a:solidFill>
                  <a:srgbClr val="231F20"/>
                </a:solidFill>
                <a:latin typeface="DM Sans Bold"/>
              </a:rPr>
              <a:t>STRATEGIC DISCOUNTS: 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Title Page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89611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405760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Reporters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93341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600539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887270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47AC9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443067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Introduction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515039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382357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Plan</a:t>
            </a:r>
          </a:p>
        </p:txBody>
      </p:sp>
      <p:sp>
        <p:nvSpPr>
          <p:cNvPr id="16" name="Freeform 16"/>
          <p:cNvSpPr/>
          <p:nvPr/>
        </p:nvSpPr>
        <p:spPr>
          <a:xfrm flipH="1">
            <a:off x="1096603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5191021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2475683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Recomendations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5746825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1" y="0"/>
                </a:lnTo>
                <a:lnTo>
                  <a:pt x="290771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lnTo>
                    <a:pt x="0" y="0"/>
                  </a:lnTo>
                </a:path>
              </a:pathLst>
            </a:custGeom>
            <a:solidFill>
              <a:srgbClr val="EFF0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264094" y="0"/>
                  </a:lnTo>
                </a:path>
              </a:pathLst>
            </a:custGeom>
            <a:solidFill>
              <a:srgbClr val="C4C5C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</a:rPr>
              <a:t>Recomendation</a:t>
            </a:r>
          </a:p>
        </p:txBody>
      </p:sp>
      <p:sp>
        <p:nvSpPr>
          <p:cNvPr id="31" name="Freeform 31"/>
          <p:cNvSpPr/>
          <p:nvPr/>
        </p:nvSpPr>
        <p:spPr>
          <a:xfrm rot="257863">
            <a:off x="-680742" y="6718923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8" y="0"/>
                </a:lnTo>
                <a:lnTo>
                  <a:pt x="21273218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2" name="Freeform 32"/>
          <p:cNvSpPr/>
          <p:nvPr/>
        </p:nvSpPr>
        <p:spPr>
          <a:xfrm>
            <a:off x="11776073" y="9333514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3" name="Group 33"/>
          <p:cNvGrpSpPr/>
          <p:nvPr/>
        </p:nvGrpSpPr>
        <p:grpSpPr>
          <a:xfrm>
            <a:off x="9664325" y="4651083"/>
            <a:ext cx="4707688" cy="4901012"/>
            <a:chOff x="0" y="0"/>
            <a:chExt cx="1464691" cy="152484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464691" cy="1524840"/>
            </a:xfrm>
            <a:custGeom>
              <a:avLst/>
              <a:gdLst/>
              <a:ahLst/>
              <a:cxnLst/>
              <a:rect l="l" t="t" r="r" b="b"/>
              <a:pathLst>
                <a:path w="1464691" h="1524840">
                  <a:moveTo>
                    <a:pt x="0" y="0"/>
                  </a:moveTo>
                  <a:lnTo>
                    <a:pt x="1464691" y="0"/>
                  </a:lnTo>
                  <a:lnTo>
                    <a:pt x="1464691" y="1524840"/>
                  </a:lnTo>
                  <a:lnTo>
                    <a:pt x="0" y="1524840"/>
                  </a:lnTo>
                  <a:lnTo>
                    <a:pt x="0" y="0"/>
                  </a:lnTo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6970753" y="9333514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2165031" y="9333514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t="-86495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8" name="Group 38"/>
          <p:cNvGrpSpPr/>
          <p:nvPr/>
        </p:nvGrpSpPr>
        <p:grpSpPr>
          <a:xfrm>
            <a:off x="10760261" y="3993756"/>
            <a:ext cx="2049168" cy="2049168"/>
            <a:chOff x="0" y="0"/>
            <a:chExt cx="812800" cy="8128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1" name="Freeform 41"/>
          <p:cNvSpPr/>
          <p:nvPr/>
        </p:nvSpPr>
        <p:spPr>
          <a:xfrm>
            <a:off x="11099537" y="4326416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2" name="TextBox 42"/>
          <p:cNvSpPr txBox="1"/>
          <p:nvPr/>
        </p:nvSpPr>
        <p:spPr>
          <a:xfrm>
            <a:off x="2234359" y="1723343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RECOMENDATIONS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0273395" y="5827199"/>
            <a:ext cx="2991892" cy="1732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1"/>
              </a:lnSpc>
            </a:pPr>
            <a:r>
              <a:rPr lang="en-US" sz="2529" spc="247">
                <a:solidFill>
                  <a:srgbClr val="FFFBFB"/>
                </a:solidFill>
                <a:latin typeface="DM Sans"/>
              </a:rPr>
              <a:t>Capitalize on emerging growth trends in specific regions.</a:t>
            </a:r>
          </a:p>
        </p:txBody>
      </p:sp>
      <p:grpSp>
        <p:nvGrpSpPr>
          <p:cNvPr id="44" name="Group 44"/>
          <p:cNvGrpSpPr/>
          <p:nvPr/>
        </p:nvGrpSpPr>
        <p:grpSpPr>
          <a:xfrm>
            <a:off x="2603459" y="4871060"/>
            <a:ext cx="4710473" cy="4681034"/>
            <a:chOff x="0" y="0"/>
            <a:chExt cx="1279723" cy="1271725"/>
          </a:xfrm>
        </p:grpSpPr>
        <p:sp>
          <p:nvSpPr>
            <p:cNvPr id="45" name="Freeform 45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lnTo>
                    <a:pt x="0" y="0"/>
                  </a:lnTo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8177" tIns="58177" rIns="58177" bIns="58177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7" name="Group 47"/>
          <p:cNvGrpSpPr/>
          <p:nvPr/>
        </p:nvGrpSpPr>
        <p:grpSpPr>
          <a:xfrm>
            <a:off x="3776828" y="3697691"/>
            <a:ext cx="2346738" cy="2346738"/>
            <a:chOff x="0" y="0"/>
            <a:chExt cx="812800" cy="812800"/>
          </a:xfrm>
        </p:grpSpPr>
        <p:sp>
          <p:nvSpPr>
            <p:cNvPr id="48" name="Freeform 4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8177" tIns="58177" rIns="58177" bIns="58177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0" name="Freeform 50"/>
          <p:cNvSpPr/>
          <p:nvPr/>
        </p:nvSpPr>
        <p:spPr>
          <a:xfrm>
            <a:off x="4285349" y="4113905"/>
            <a:ext cx="1329232" cy="1596240"/>
          </a:xfrm>
          <a:custGeom>
            <a:avLst/>
            <a:gdLst/>
            <a:ahLst/>
            <a:cxnLst/>
            <a:rect l="l" t="t" r="r" b="b"/>
            <a:pathLst>
              <a:path w="1329232" h="1596240">
                <a:moveTo>
                  <a:pt x="0" y="0"/>
                </a:moveTo>
                <a:lnTo>
                  <a:pt x="1329233" y="0"/>
                </a:lnTo>
                <a:lnTo>
                  <a:pt x="1329233" y="1596240"/>
                </a:lnTo>
                <a:lnTo>
                  <a:pt x="0" y="159624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1" name="TextBox 51"/>
          <p:cNvSpPr txBox="1"/>
          <p:nvPr/>
        </p:nvSpPr>
        <p:spPr>
          <a:xfrm>
            <a:off x="3073451" y="5938828"/>
            <a:ext cx="3999610" cy="2171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8"/>
              </a:lnSpc>
            </a:pPr>
            <a:r>
              <a:rPr lang="en-US" sz="2527" spc="247">
                <a:solidFill>
                  <a:srgbClr val="FFFBFB"/>
                </a:solidFill>
                <a:latin typeface="DM Sans"/>
              </a:rPr>
              <a:t>Utilize seasonal trends for targeted marketing and inventory management.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2738478" y="8081319"/>
            <a:ext cx="4575454" cy="130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294"/>
              </a:lnSpc>
              <a:spcBef>
                <a:spcPct val="0"/>
              </a:spcBef>
            </a:pPr>
            <a:r>
              <a:rPr lang="en-US" sz="3836" spc="375">
                <a:solidFill>
                  <a:srgbClr val="FDFBFB"/>
                </a:solidFill>
                <a:latin typeface="Oswald Bold"/>
              </a:rPr>
              <a:t>SEASONAL PLANNING 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10302422" y="7976371"/>
            <a:ext cx="2974893" cy="1054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08"/>
              </a:lnSpc>
              <a:spcBef>
                <a:spcPct val="0"/>
              </a:spcBef>
            </a:pPr>
            <a:r>
              <a:rPr lang="en-US" sz="3049" spc="298">
                <a:solidFill>
                  <a:srgbClr val="FDFBFB"/>
                </a:solidFill>
                <a:latin typeface="Oswald Bold"/>
              </a:rPr>
              <a:t>MARKET TREND ANALYSIS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A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70706" y="-3368517"/>
            <a:ext cx="4959890" cy="49598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144000" y="1278539"/>
            <a:ext cx="13188954" cy="13188954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F2F4F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-6639105" y="-5979128"/>
            <a:ext cx="12110389" cy="12426705"/>
          </a:xfrm>
          <a:custGeom>
            <a:avLst/>
            <a:gdLst/>
            <a:ahLst/>
            <a:cxnLst/>
            <a:rect l="l" t="t" r="r" b="b"/>
            <a:pathLst>
              <a:path w="12110389" h="12426705">
                <a:moveTo>
                  <a:pt x="0" y="0"/>
                </a:moveTo>
                <a:lnTo>
                  <a:pt x="12110389" y="0"/>
                </a:lnTo>
                <a:lnTo>
                  <a:pt x="12110389" y="12426706"/>
                </a:lnTo>
                <a:lnTo>
                  <a:pt x="0" y="1242670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3986589">
            <a:off x="5084777" y="6259532"/>
            <a:ext cx="9894000" cy="10152425"/>
          </a:xfrm>
          <a:custGeom>
            <a:avLst/>
            <a:gdLst/>
            <a:ahLst/>
            <a:cxnLst/>
            <a:rect l="l" t="t" r="r" b="b"/>
            <a:pathLst>
              <a:path w="9894000" h="10152425">
                <a:moveTo>
                  <a:pt x="0" y="0"/>
                </a:moveTo>
                <a:lnTo>
                  <a:pt x="9894000" y="0"/>
                </a:lnTo>
                <a:lnTo>
                  <a:pt x="9894000" y="10152425"/>
                </a:lnTo>
                <a:lnTo>
                  <a:pt x="0" y="1015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189184" y="3582391"/>
            <a:ext cx="7433162" cy="1189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71"/>
              </a:lnSpc>
            </a:pPr>
            <a:r>
              <a:rPr lang="en-US" sz="3457" spc="338">
                <a:solidFill>
                  <a:srgbClr val="FFFFFF"/>
                </a:solidFill>
                <a:latin typeface="Oswald Bold"/>
              </a:rPr>
              <a:t>CONTINUOUS MONITORING AND ADAPTATION: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6710" y="5086350"/>
            <a:ext cx="8357290" cy="18882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37"/>
              </a:lnSpc>
            </a:pPr>
            <a:r>
              <a:rPr lang="en-US" sz="3650" spc="357">
                <a:solidFill>
                  <a:srgbClr val="F5FFF5"/>
                </a:solidFill>
                <a:latin typeface="DM Sans"/>
              </a:rPr>
              <a:t>Maintain data-driven decision-making and adapt strategies in real-time.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349972" y="3606504"/>
            <a:ext cx="7339752" cy="2420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9720"/>
              </a:lnSpc>
              <a:spcBef>
                <a:spcPct val="0"/>
              </a:spcBef>
            </a:pPr>
            <a:r>
              <a:rPr lang="en-US" sz="14289">
                <a:solidFill>
                  <a:srgbClr val="231F20"/>
                </a:solidFill>
                <a:latin typeface="Oswald Bold"/>
              </a:rPr>
              <a:t>GROWTH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240034" y="6950607"/>
            <a:ext cx="5422036" cy="922409"/>
            <a:chOff x="0" y="0"/>
            <a:chExt cx="7229381" cy="1229879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0"/>
              <a:ext cx="7229381" cy="1229879"/>
              <a:chOff x="0" y="0"/>
              <a:chExt cx="13271500" cy="225777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6351" y="0"/>
                <a:ext cx="105717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05717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9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9" y="493889"/>
                      <a:pt x="1952149" y="493889"/>
                    </a:cubicBezTo>
                    <a:cubicBezTo>
                      <a:pt x="2069049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49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2" y="958709"/>
                      <a:pt x="1719527" y="966258"/>
                    </a:cubicBezTo>
                    <a:lnTo>
                      <a:pt x="1565505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0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5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3" y="564437"/>
                      <a:pt x="2262480" y="634683"/>
                      <a:pt x="2305350" y="741821"/>
                    </a:cubicBezTo>
                    <a:lnTo>
                      <a:pt x="2375482" y="917222"/>
                    </a:lnTo>
                    <a:lnTo>
                      <a:pt x="2566053" y="1361934"/>
                    </a:lnTo>
                    <a:cubicBezTo>
                      <a:pt x="2570728" y="1372839"/>
                      <a:pt x="2569608" y="1385363"/>
                      <a:pt x="2563072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4" y="1325598"/>
                    </a:cubicBezTo>
                    <a:lnTo>
                      <a:pt x="2184841" y="966258"/>
                    </a:lnTo>
                    <a:cubicBezTo>
                      <a:pt x="2181596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3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800" y="2257786"/>
                      <a:pt x="2084923" y="2207921"/>
                      <a:pt x="2073575" y="2139879"/>
                    </a:cubicBezTo>
                    <a:lnTo>
                      <a:pt x="1959205" y="1452880"/>
                    </a:lnTo>
                    <a:cubicBezTo>
                      <a:pt x="1957864" y="1444978"/>
                      <a:pt x="1946575" y="1444978"/>
                      <a:pt x="1945234" y="1452880"/>
                    </a:cubicBezTo>
                    <a:lnTo>
                      <a:pt x="1830793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5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  <a:moveTo>
                      <a:pt x="3285649" y="0"/>
                    </a:moveTo>
                    <a:cubicBezTo>
                      <a:pt x="3168749" y="0"/>
                      <a:pt x="3073982" y="94766"/>
                      <a:pt x="3073982" y="211667"/>
                    </a:cubicBezTo>
                    <a:lnTo>
                      <a:pt x="3073982" y="282222"/>
                    </a:lnTo>
                    <a:cubicBezTo>
                      <a:pt x="3073982" y="399122"/>
                      <a:pt x="3168749" y="493889"/>
                      <a:pt x="3285649" y="493889"/>
                    </a:cubicBezTo>
                    <a:cubicBezTo>
                      <a:pt x="3402549" y="493889"/>
                      <a:pt x="3497316" y="399122"/>
                      <a:pt x="3497316" y="282222"/>
                    </a:cubicBezTo>
                    <a:lnTo>
                      <a:pt x="3497316" y="211667"/>
                    </a:lnTo>
                    <a:cubicBezTo>
                      <a:pt x="3497316" y="94766"/>
                      <a:pt x="3402549" y="0"/>
                      <a:pt x="3285649" y="0"/>
                    </a:cubicBezTo>
                    <a:moveTo>
                      <a:pt x="3066433" y="969998"/>
                    </a:moveTo>
                    <a:cubicBezTo>
                      <a:pt x="3067632" y="961884"/>
                      <a:pt x="3056202" y="958709"/>
                      <a:pt x="3053027" y="966258"/>
                    </a:cubicBezTo>
                    <a:lnTo>
                      <a:pt x="2899005" y="1325598"/>
                    </a:lnTo>
                    <a:cubicBezTo>
                      <a:pt x="2876748" y="1377518"/>
                      <a:pt x="2825672" y="1411161"/>
                      <a:pt x="2769182" y="1411111"/>
                    </a:cubicBezTo>
                    <a:lnTo>
                      <a:pt x="2704130" y="1411111"/>
                    </a:lnTo>
                    <a:cubicBezTo>
                      <a:pt x="2692266" y="1411122"/>
                      <a:pt x="2681190" y="1405168"/>
                      <a:pt x="2674655" y="1395265"/>
                    </a:cubicBezTo>
                    <a:cubicBezTo>
                      <a:pt x="2668120" y="1385363"/>
                      <a:pt x="2667000" y="1372839"/>
                      <a:pt x="2671675" y="1361934"/>
                    </a:cubicBezTo>
                    <a:lnTo>
                      <a:pt x="2862316" y="917222"/>
                    </a:lnTo>
                    <a:lnTo>
                      <a:pt x="2932448" y="741821"/>
                    </a:lnTo>
                    <a:cubicBezTo>
                      <a:pt x="2975318" y="634683"/>
                      <a:pt x="3079095" y="564437"/>
                      <a:pt x="3194491" y="564444"/>
                    </a:cubicBezTo>
                    <a:lnTo>
                      <a:pt x="3376807" y="564444"/>
                    </a:lnTo>
                    <a:cubicBezTo>
                      <a:pt x="3492203" y="564437"/>
                      <a:pt x="3595980" y="634683"/>
                      <a:pt x="3638850" y="741821"/>
                    </a:cubicBezTo>
                    <a:lnTo>
                      <a:pt x="3708982" y="917222"/>
                    </a:lnTo>
                    <a:lnTo>
                      <a:pt x="3899553" y="1361934"/>
                    </a:lnTo>
                    <a:cubicBezTo>
                      <a:pt x="3904228" y="1372839"/>
                      <a:pt x="3903107" y="1385363"/>
                      <a:pt x="3896572" y="1395265"/>
                    </a:cubicBezTo>
                    <a:cubicBezTo>
                      <a:pt x="3890037" y="1405168"/>
                      <a:pt x="3878962" y="1411122"/>
                      <a:pt x="3867097" y="1411111"/>
                    </a:cubicBezTo>
                    <a:lnTo>
                      <a:pt x="3802045" y="1411111"/>
                    </a:lnTo>
                    <a:cubicBezTo>
                      <a:pt x="3745607" y="1411105"/>
                      <a:pt x="3694601" y="1377471"/>
                      <a:pt x="3672364" y="1325598"/>
                    </a:cubicBezTo>
                    <a:lnTo>
                      <a:pt x="3518341" y="966258"/>
                    </a:lnTo>
                    <a:cubicBezTo>
                      <a:pt x="3515096" y="958709"/>
                      <a:pt x="3503736" y="961884"/>
                      <a:pt x="3504865" y="969998"/>
                    </a:cubicBezTo>
                    <a:lnTo>
                      <a:pt x="3567871" y="1411111"/>
                    </a:lnTo>
                    <a:lnTo>
                      <a:pt x="3635252" y="2219607"/>
                    </a:lnTo>
                    <a:cubicBezTo>
                      <a:pt x="3636060" y="2229429"/>
                      <a:pt x="3632723" y="2239141"/>
                      <a:pt x="3626048" y="2246392"/>
                    </a:cubicBezTo>
                    <a:cubicBezTo>
                      <a:pt x="3619374" y="2253643"/>
                      <a:pt x="3609970" y="2257771"/>
                      <a:pt x="3600115" y="2257778"/>
                    </a:cubicBezTo>
                    <a:lnTo>
                      <a:pt x="3546281" y="2257778"/>
                    </a:lnTo>
                    <a:cubicBezTo>
                      <a:pt x="3477299" y="2257786"/>
                      <a:pt x="3418423" y="2207921"/>
                      <a:pt x="3407075" y="2139879"/>
                    </a:cubicBezTo>
                    <a:lnTo>
                      <a:pt x="3292704" y="1452880"/>
                    </a:lnTo>
                    <a:cubicBezTo>
                      <a:pt x="3291364" y="1444978"/>
                      <a:pt x="3280075" y="1444978"/>
                      <a:pt x="3278735" y="1452880"/>
                    </a:cubicBezTo>
                    <a:lnTo>
                      <a:pt x="3164293" y="2139879"/>
                    </a:lnTo>
                    <a:cubicBezTo>
                      <a:pt x="3152942" y="2207948"/>
                      <a:pt x="3094025" y="2257821"/>
                      <a:pt x="3025017" y="2257778"/>
                    </a:cubicBezTo>
                    <a:lnTo>
                      <a:pt x="2971183" y="2257778"/>
                    </a:lnTo>
                    <a:cubicBezTo>
                      <a:pt x="2961328" y="2257771"/>
                      <a:pt x="2951924" y="2253643"/>
                      <a:pt x="2945250" y="2246392"/>
                    </a:cubicBezTo>
                    <a:cubicBezTo>
                      <a:pt x="2938575" y="2239141"/>
                      <a:pt x="2935238" y="2229429"/>
                      <a:pt x="2936046" y="2219607"/>
                    </a:cubicBezTo>
                    <a:lnTo>
                      <a:pt x="3003427" y="1411111"/>
                    </a:lnTo>
                    <a:lnTo>
                      <a:pt x="3066433" y="969998"/>
                    </a:lnTo>
                    <a:moveTo>
                      <a:pt x="4619149" y="0"/>
                    </a:moveTo>
                    <a:cubicBezTo>
                      <a:pt x="4502249" y="0"/>
                      <a:pt x="4407482" y="94766"/>
                      <a:pt x="4407482" y="211667"/>
                    </a:cubicBezTo>
                    <a:lnTo>
                      <a:pt x="4407482" y="282222"/>
                    </a:lnTo>
                    <a:cubicBezTo>
                      <a:pt x="4407482" y="399122"/>
                      <a:pt x="4502249" y="493889"/>
                      <a:pt x="4619149" y="493889"/>
                    </a:cubicBezTo>
                    <a:cubicBezTo>
                      <a:pt x="4736049" y="493889"/>
                      <a:pt x="4830816" y="399122"/>
                      <a:pt x="4830816" y="282222"/>
                    </a:cubicBezTo>
                    <a:lnTo>
                      <a:pt x="4830816" y="211667"/>
                    </a:lnTo>
                    <a:cubicBezTo>
                      <a:pt x="4830816" y="94766"/>
                      <a:pt x="4736049" y="0"/>
                      <a:pt x="4619149" y="0"/>
                    </a:cubicBezTo>
                    <a:moveTo>
                      <a:pt x="4399933" y="969998"/>
                    </a:moveTo>
                    <a:cubicBezTo>
                      <a:pt x="4401132" y="961884"/>
                      <a:pt x="4389702" y="958709"/>
                      <a:pt x="4386527" y="966258"/>
                    </a:cubicBezTo>
                    <a:lnTo>
                      <a:pt x="4232504" y="1325598"/>
                    </a:lnTo>
                    <a:cubicBezTo>
                      <a:pt x="4210248" y="1377518"/>
                      <a:pt x="4159172" y="1411161"/>
                      <a:pt x="4102682" y="1411111"/>
                    </a:cubicBezTo>
                    <a:lnTo>
                      <a:pt x="4037630" y="1411111"/>
                    </a:lnTo>
                    <a:cubicBezTo>
                      <a:pt x="4025765" y="1411122"/>
                      <a:pt x="4014691" y="1405168"/>
                      <a:pt x="4008155" y="1395265"/>
                    </a:cubicBezTo>
                    <a:cubicBezTo>
                      <a:pt x="4001620" y="1385363"/>
                      <a:pt x="4000500" y="1372839"/>
                      <a:pt x="4005174" y="1361934"/>
                    </a:cubicBezTo>
                    <a:lnTo>
                      <a:pt x="4195816" y="917222"/>
                    </a:lnTo>
                    <a:lnTo>
                      <a:pt x="4265948" y="741821"/>
                    </a:lnTo>
                    <a:cubicBezTo>
                      <a:pt x="4308818" y="634683"/>
                      <a:pt x="4412595" y="564437"/>
                      <a:pt x="4527991" y="564444"/>
                    </a:cubicBezTo>
                    <a:lnTo>
                      <a:pt x="4710307" y="564444"/>
                    </a:lnTo>
                    <a:cubicBezTo>
                      <a:pt x="4825703" y="564437"/>
                      <a:pt x="4929480" y="634683"/>
                      <a:pt x="4972350" y="741821"/>
                    </a:cubicBezTo>
                    <a:lnTo>
                      <a:pt x="5042482" y="917222"/>
                    </a:lnTo>
                    <a:lnTo>
                      <a:pt x="5233053" y="1361934"/>
                    </a:lnTo>
                    <a:cubicBezTo>
                      <a:pt x="5237728" y="1372839"/>
                      <a:pt x="5236607" y="1385363"/>
                      <a:pt x="5230072" y="1395265"/>
                    </a:cubicBezTo>
                    <a:cubicBezTo>
                      <a:pt x="5223537" y="1405168"/>
                      <a:pt x="5212462" y="1411122"/>
                      <a:pt x="5200597" y="1411111"/>
                    </a:cubicBezTo>
                    <a:lnTo>
                      <a:pt x="5135545" y="1411111"/>
                    </a:lnTo>
                    <a:cubicBezTo>
                      <a:pt x="5079107" y="1411105"/>
                      <a:pt x="5028101" y="1377471"/>
                      <a:pt x="5005864" y="1325598"/>
                    </a:cubicBezTo>
                    <a:lnTo>
                      <a:pt x="4851841" y="966258"/>
                    </a:lnTo>
                    <a:cubicBezTo>
                      <a:pt x="4848596" y="958709"/>
                      <a:pt x="4837236" y="961884"/>
                      <a:pt x="4838365" y="969998"/>
                    </a:cubicBezTo>
                    <a:lnTo>
                      <a:pt x="4901371" y="1411111"/>
                    </a:lnTo>
                    <a:lnTo>
                      <a:pt x="4968752" y="2219607"/>
                    </a:lnTo>
                    <a:cubicBezTo>
                      <a:pt x="4969560" y="2229429"/>
                      <a:pt x="4966223" y="2239141"/>
                      <a:pt x="4959548" y="2246392"/>
                    </a:cubicBezTo>
                    <a:cubicBezTo>
                      <a:pt x="4952874" y="2253643"/>
                      <a:pt x="4943470" y="2257771"/>
                      <a:pt x="4933615" y="2257778"/>
                    </a:cubicBezTo>
                    <a:lnTo>
                      <a:pt x="4879781" y="2257778"/>
                    </a:lnTo>
                    <a:cubicBezTo>
                      <a:pt x="4810799" y="2257786"/>
                      <a:pt x="4751923" y="2207921"/>
                      <a:pt x="4740575" y="2139879"/>
                    </a:cubicBezTo>
                    <a:lnTo>
                      <a:pt x="4626204" y="1452880"/>
                    </a:lnTo>
                    <a:cubicBezTo>
                      <a:pt x="4624864" y="1444978"/>
                      <a:pt x="4613575" y="1444978"/>
                      <a:pt x="4612235" y="1452880"/>
                    </a:cubicBezTo>
                    <a:lnTo>
                      <a:pt x="4497794" y="2139879"/>
                    </a:lnTo>
                    <a:cubicBezTo>
                      <a:pt x="4486442" y="2207948"/>
                      <a:pt x="4427525" y="2257821"/>
                      <a:pt x="4358517" y="2257778"/>
                    </a:cubicBezTo>
                    <a:lnTo>
                      <a:pt x="4304683" y="2257778"/>
                    </a:lnTo>
                    <a:cubicBezTo>
                      <a:pt x="4294828" y="2257771"/>
                      <a:pt x="4285424" y="2253643"/>
                      <a:pt x="4278750" y="2246392"/>
                    </a:cubicBezTo>
                    <a:cubicBezTo>
                      <a:pt x="4272075" y="2239141"/>
                      <a:pt x="4268738" y="2229429"/>
                      <a:pt x="4269546" y="2219607"/>
                    </a:cubicBezTo>
                    <a:lnTo>
                      <a:pt x="4336927" y="1411111"/>
                    </a:lnTo>
                    <a:lnTo>
                      <a:pt x="4399933" y="969998"/>
                    </a:lnTo>
                    <a:moveTo>
                      <a:pt x="5952649" y="0"/>
                    </a:moveTo>
                    <a:cubicBezTo>
                      <a:pt x="5835749" y="0"/>
                      <a:pt x="5740982" y="94766"/>
                      <a:pt x="5740982" y="211667"/>
                    </a:cubicBezTo>
                    <a:lnTo>
                      <a:pt x="5740982" y="282222"/>
                    </a:lnTo>
                    <a:cubicBezTo>
                      <a:pt x="5740982" y="399122"/>
                      <a:pt x="5835749" y="493889"/>
                      <a:pt x="5952649" y="493889"/>
                    </a:cubicBezTo>
                    <a:cubicBezTo>
                      <a:pt x="6069549" y="493889"/>
                      <a:pt x="6164316" y="399122"/>
                      <a:pt x="6164316" y="282222"/>
                    </a:cubicBezTo>
                    <a:lnTo>
                      <a:pt x="6164316" y="211667"/>
                    </a:lnTo>
                    <a:cubicBezTo>
                      <a:pt x="6164316" y="94766"/>
                      <a:pt x="6069549" y="0"/>
                      <a:pt x="5952649" y="0"/>
                    </a:cubicBezTo>
                    <a:moveTo>
                      <a:pt x="5733433" y="969998"/>
                    </a:moveTo>
                    <a:cubicBezTo>
                      <a:pt x="5734632" y="961884"/>
                      <a:pt x="5723202" y="958709"/>
                      <a:pt x="5720027" y="966258"/>
                    </a:cubicBezTo>
                    <a:lnTo>
                      <a:pt x="5566004" y="1325598"/>
                    </a:lnTo>
                    <a:cubicBezTo>
                      <a:pt x="5543748" y="1377518"/>
                      <a:pt x="5492672" y="1411161"/>
                      <a:pt x="5436182" y="1411111"/>
                    </a:cubicBezTo>
                    <a:lnTo>
                      <a:pt x="5371130" y="1411111"/>
                    </a:lnTo>
                    <a:cubicBezTo>
                      <a:pt x="5359265" y="1411122"/>
                      <a:pt x="5348191" y="1405168"/>
                      <a:pt x="5341655" y="1395265"/>
                    </a:cubicBezTo>
                    <a:cubicBezTo>
                      <a:pt x="5335120" y="1385363"/>
                      <a:pt x="5334000" y="1372839"/>
                      <a:pt x="5338674" y="1361934"/>
                    </a:cubicBezTo>
                    <a:lnTo>
                      <a:pt x="5529316" y="917222"/>
                    </a:lnTo>
                    <a:lnTo>
                      <a:pt x="5599448" y="741821"/>
                    </a:lnTo>
                    <a:cubicBezTo>
                      <a:pt x="5642318" y="634683"/>
                      <a:pt x="5746095" y="564437"/>
                      <a:pt x="5861491" y="564444"/>
                    </a:cubicBezTo>
                    <a:lnTo>
                      <a:pt x="6043807" y="564444"/>
                    </a:lnTo>
                    <a:cubicBezTo>
                      <a:pt x="6159203" y="564437"/>
                      <a:pt x="6262980" y="634683"/>
                      <a:pt x="6305850" y="741821"/>
                    </a:cubicBezTo>
                    <a:lnTo>
                      <a:pt x="6375982" y="917222"/>
                    </a:lnTo>
                    <a:lnTo>
                      <a:pt x="6566553" y="1361934"/>
                    </a:lnTo>
                    <a:cubicBezTo>
                      <a:pt x="6571228" y="1372839"/>
                      <a:pt x="6570107" y="1385363"/>
                      <a:pt x="6563572" y="1395265"/>
                    </a:cubicBezTo>
                    <a:cubicBezTo>
                      <a:pt x="6557037" y="1405168"/>
                      <a:pt x="6545962" y="1411122"/>
                      <a:pt x="6534097" y="1411111"/>
                    </a:cubicBezTo>
                    <a:lnTo>
                      <a:pt x="6469045" y="1411111"/>
                    </a:lnTo>
                    <a:cubicBezTo>
                      <a:pt x="6412607" y="1411105"/>
                      <a:pt x="6361601" y="1377471"/>
                      <a:pt x="6339364" y="1325598"/>
                    </a:cubicBezTo>
                    <a:lnTo>
                      <a:pt x="6185341" y="966258"/>
                    </a:lnTo>
                    <a:cubicBezTo>
                      <a:pt x="6182096" y="958709"/>
                      <a:pt x="6170736" y="961884"/>
                      <a:pt x="6171865" y="969998"/>
                    </a:cubicBezTo>
                    <a:lnTo>
                      <a:pt x="6234871" y="1411111"/>
                    </a:lnTo>
                    <a:lnTo>
                      <a:pt x="6302252" y="2219607"/>
                    </a:lnTo>
                    <a:cubicBezTo>
                      <a:pt x="6303060" y="2229429"/>
                      <a:pt x="6299723" y="2239141"/>
                      <a:pt x="6293048" y="2246392"/>
                    </a:cubicBezTo>
                    <a:cubicBezTo>
                      <a:pt x="6286374" y="2253643"/>
                      <a:pt x="6276970" y="2257771"/>
                      <a:pt x="6267115" y="2257778"/>
                    </a:cubicBezTo>
                    <a:lnTo>
                      <a:pt x="6213281" y="2257778"/>
                    </a:lnTo>
                    <a:cubicBezTo>
                      <a:pt x="6144299" y="2257786"/>
                      <a:pt x="6085423" y="2207921"/>
                      <a:pt x="6074075" y="2139879"/>
                    </a:cubicBezTo>
                    <a:lnTo>
                      <a:pt x="5959704" y="1452880"/>
                    </a:lnTo>
                    <a:cubicBezTo>
                      <a:pt x="5958364" y="1444978"/>
                      <a:pt x="5947075" y="1444978"/>
                      <a:pt x="5945735" y="1452880"/>
                    </a:cubicBezTo>
                    <a:lnTo>
                      <a:pt x="5831294" y="2139879"/>
                    </a:lnTo>
                    <a:cubicBezTo>
                      <a:pt x="5819942" y="2207948"/>
                      <a:pt x="5761025" y="2257821"/>
                      <a:pt x="5692017" y="2257778"/>
                    </a:cubicBezTo>
                    <a:lnTo>
                      <a:pt x="5638183" y="2257778"/>
                    </a:lnTo>
                    <a:cubicBezTo>
                      <a:pt x="5628328" y="2257771"/>
                      <a:pt x="5618924" y="2253643"/>
                      <a:pt x="5612250" y="2246392"/>
                    </a:cubicBezTo>
                    <a:cubicBezTo>
                      <a:pt x="5605575" y="2239141"/>
                      <a:pt x="5602238" y="2229429"/>
                      <a:pt x="5603046" y="2219607"/>
                    </a:cubicBezTo>
                    <a:lnTo>
                      <a:pt x="5670427" y="1411111"/>
                    </a:lnTo>
                    <a:lnTo>
                      <a:pt x="5733433" y="969998"/>
                    </a:lnTo>
                    <a:moveTo>
                      <a:pt x="7286149" y="0"/>
                    </a:moveTo>
                    <a:cubicBezTo>
                      <a:pt x="7169248" y="0"/>
                      <a:pt x="7074482" y="94766"/>
                      <a:pt x="7074482" y="211667"/>
                    </a:cubicBezTo>
                    <a:lnTo>
                      <a:pt x="7074482" y="282222"/>
                    </a:lnTo>
                    <a:cubicBezTo>
                      <a:pt x="7074482" y="399122"/>
                      <a:pt x="7169248" y="493889"/>
                      <a:pt x="7286149" y="493889"/>
                    </a:cubicBezTo>
                    <a:cubicBezTo>
                      <a:pt x="7403050" y="493889"/>
                      <a:pt x="7497816" y="399122"/>
                      <a:pt x="7497816" y="282222"/>
                    </a:cubicBezTo>
                    <a:lnTo>
                      <a:pt x="7497816" y="211667"/>
                    </a:lnTo>
                    <a:cubicBezTo>
                      <a:pt x="7497816" y="94766"/>
                      <a:pt x="7403050" y="0"/>
                      <a:pt x="7286149" y="0"/>
                    </a:cubicBezTo>
                    <a:moveTo>
                      <a:pt x="7066933" y="969998"/>
                    </a:moveTo>
                    <a:cubicBezTo>
                      <a:pt x="7068132" y="961884"/>
                      <a:pt x="7056703" y="958709"/>
                      <a:pt x="7053528" y="966258"/>
                    </a:cubicBezTo>
                    <a:lnTo>
                      <a:pt x="6899504" y="1325598"/>
                    </a:lnTo>
                    <a:cubicBezTo>
                      <a:pt x="6877248" y="1377518"/>
                      <a:pt x="6826172" y="1411161"/>
                      <a:pt x="6769682" y="1411111"/>
                    </a:cubicBezTo>
                    <a:lnTo>
                      <a:pt x="6704630" y="1411111"/>
                    </a:lnTo>
                    <a:cubicBezTo>
                      <a:pt x="6692766" y="1411122"/>
                      <a:pt x="6681691" y="1405168"/>
                      <a:pt x="6675155" y="1395265"/>
                    </a:cubicBezTo>
                    <a:cubicBezTo>
                      <a:pt x="6668620" y="1385363"/>
                      <a:pt x="6667500" y="1372839"/>
                      <a:pt x="6672175" y="1361934"/>
                    </a:cubicBezTo>
                    <a:lnTo>
                      <a:pt x="6862816" y="917222"/>
                    </a:lnTo>
                    <a:lnTo>
                      <a:pt x="6932948" y="741821"/>
                    </a:lnTo>
                    <a:cubicBezTo>
                      <a:pt x="6975818" y="634683"/>
                      <a:pt x="7079594" y="564437"/>
                      <a:pt x="7194991" y="564444"/>
                    </a:cubicBezTo>
                    <a:lnTo>
                      <a:pt x="7377307" y="564444"/>
                    </a:lnTo>
                    <a:cubicBezTo>
                      <a:pt x="7492704" y="564437"/>
                      <a:pt x="7596480" y="634683"/>
                      <a:pt x="7639350" y="741821"/>
                    </a:cubicBezTo>
                    <a:lnTo>
                      <a:pt x="7709482" y="917222"/>
                    </a:lnTo>
                    <a:lnTo>
                      <a:pt x="7900053" y="1361934"/>
                    </a:lnTo>
                    <a:cubicBezTo>
                      <a:pt x="7904728" y="1372839"/>
                      <a:pt x="7903607" y="1385363"/>
                      <a:pt x="7897072" y="1395265"/>
                    </a:cubicBezTo>
                    <a:cubicBezTo>
                      <a:pt x="7890537" y="1405168"/>
                      <a:pt x="7879462" y="1411122"/>
                      <a:pt x="7867597" y="1411111"/>
                    </a:cubicBezTo>
                    <a:lnTo>
                      <a:pt x="7802545" y="1411111"/>
                    </a:lnTo>
                    <a:cubicBezTo>
                      <a:pt x="7746107" y="1411105"/>
                      <a:pt x="7695101" y="1377471"/>
                      <a:pt x="7672864" y="1325598"/>
                    </a:cubicBezTo>
                    <a:lnTo>
                      <a:pt x="7518841" y="966258"/>
                    </a:lnTo>
                    <a:cubicBezTo>
                      <a:pt x="7515595" y="958709"/>
                      <a:pt x="7504236" y="961884"/>
                      <a:pt x="7505365" y="969998"/>
                    </a:cubicBezTo>
                    <a:lnTo>
                      <a:pt x="7568371" y="1411111"/>
                    </a:lnTo>
                    <a:lnTo>
                      <a:pt x="7635752" y="2219607"/>
                    </a:lnTo>
                    <a:cubicBezTo>
                      <a:pt x="7636560" y="2229429"/>
                      <a:pt x="7633222" y="2239141"/>
                      <a:pt x="7626548" y="2246392"/>
                    </a:cubicBezTo>
                    <a:cubicBezTo>
                      <a:pt x="7619874" y="2253643"/>
                      <a:pt x="7610470" y="2257771"/>
                      <a:pt x="7600615" y="2257778"/>
                    </a:cubicBezTo>
                    <a:lnTo>
                      <a:pt x="7546781" y="2257778"/>
                    </a:lnTo>
                    <a:cubicBezTo>
                      <a:pt x="7477799" y="2257786"/>
                      <a:pt x="7418922" y="2207921"/>
                      <a:pt x="7407575" y="2139879"/>
                    </a:cubicBezTo>
                    <a:lnTo>
                      <a:pt x="7293204" y="1452880"/>
                    </a:lnTo>
                    <a:cubicBezTo>
                      <a:pt x="7291864" y="1444978"/>
                      <a:pt x="7280575" y="1444978"/>
                      <a:pt x="7279235" y="1452880"/>
                    </a:cubicBezTo>
                    <a:lnTo>
                      <a:pt x="7164794" y="2139879"/>
                    </a:lnTo>
                    <a:cubicBezTo>
                      <a:pt x="7153442" y="2207948"/>
                      <a:pt x="7094525" y="2257821"/>
                      <a:pt x="7025517" y="2257778"/>
                    </a:cubicBezTo>
                    <a:lnTo>
                      <a:pt x="6971683" y="2257778"/>
                    </a:lnTo>
                    <a:cubicBezTo>
                      <a:pt x="6961828" y="2257771"/>
                      <a:pt x="6952424" y="2253643"/>
                      <a:pt x="6945750" y="2246392"/>
                    </a:cubicBezTo>
                    <a:cubicBezTo>
                      <a:pt x="6939076" y="2239141"/>
                      <a:pt x="6935738" y="2229429"/>
                      <a:pt x="6936546" y="2219607"/>
                    </a:cubicBezTo>
                    <a:lnTo>
                      <a:pt x="7003927" y="1411111"/>
                    </a:lnTo>
                    <a:lnTo>
                      <a:pt x="7066933" y="969998"/>
                    </a:lnTo>
                    <a:moveTo>
                      <a:pt x="8619649" y="0"/>
                    </a:moveTo>
                    <a:cubicBezTo>
                      <a:pt x="8502748" y="0"/>
                      <a:pt x="8407982" y="94766"/>
                      <a:pt x="8407982" y="211667"/>
                    </a:cubicBezTo>
                    <a:lnTo>
                      <a:pt x="8407982" y="282222"/>
                    </a:lnTo>
                    <a:cubicBezTo>
                      <a:pt x="8407982" y="399122"/>
                      <a:pt x="8502748" y="493889"/>
                      <a:pt x="8619649" y="493889"/>
                    </a:cubicBezTo>
                    <a:cubicBezTo>
                      <a:pt x="8736550" y="493889"/>
                      <a:pt x="8831316" y="399122"/>
                      <a:pt x="8831316" y="282222"/>
                    </a:cubicBezTo>
                    <a:lnTo>
                      <a:pt x="8831316" y="211667"/>
                    </a:lnTo>
                    <a:cubicBezTo>
                      <a:pt x="8831316" y="94766"/>
                      <a:pt x="8736550" y="0"/>
                      <a:pt x="8619649" y="0"/>
                    </a:cubicBezTo>
                    <a:moveTo>
                      <a:pt x="8400433" y="969998"/>
                    </a:moveTo>
                    <a:cubicBezTo>
                      <a:pt x="8401632" y="961884"/>
                      <a:pt x="8390203" y="958709"/>
                      <a:pt x="8387028" y="966258"/>
                    </a:cubicBezTo>
                    <a:lnTo>
                      <a:pt x="8233004" y="1325598"/>
                    </a:lnTo>
                    <a:cubicBezTo>
                      <a:pt x="8210748" y="1377518"/>
                      <a:pt x="8159672" y="1411161"/>
                      <a:pt x="8103182" y="1411111"/>
                    </a:cubicBezTo>
                    <a:lnTo>
                      <a:pt x="8038130" y="1411111"/>
                    </a:lnTo>
                    <a:cubicBezTo>
                      <a:pt x="8026266" y="1411122"/>
                      <a:pt x="8015191" y="1405168"/>
                      <a:pt x="8008655" y="1395265"/>
                    </a:cubicBezTo>
                    <a:cubicBezTo>
                      <a:pt x="8002120" y="1385363"/>
                      <a:pt x="8001000" y="1372839"/>
                      <a:pt x="8005675" y="1361934"/>
                    </a:cubicBezTo>
                    <a:lnTo>
                      <a:pt x="8196316" y="917222"/>
                    </a:lnTo>
                    <a:lnTo>
                      <a:pt x="8266448" y="741821"/>
                    </a:lnTo>
                    <a:cubicBezTo>
                      <a:pt x="8309318" y="634683"/>
                      <a:pt x="8413094" y="564437"/>
                      <a:pt x="8528491" y="564444"/>
                    </a:cubicBezTo>
                    <a:lnTo>
                      <a:pt x="8710807" y="564444"/>
                    </a:lnTo>
                    <a:cubicBezTo>
                      <a:pt x="8826204" y="564437"/>
                      <a:pt x="8929980" y="634683"/>
                      <a:pt x="8972850" y="741821"/>
                    </a:cubicBezTo>
                    <a:lnTo>
                      <a:pt x="9042982" y="917222"/>
                    </a:lnTo>
                    <a:lnTo>
                      <a:pt x="9233553" y="1361934"/>
                    </a:lnTo>
                    <a:cubicBezTo>
                      <a:pt x="9238228" y="1372839"/>
                      <a:pt x="9237107" y="1385363"/>
                      <a:pt x="9230572" y="1395265"/>
                    </a:cubicBezTo>
                    <a:cubicBezTo>
                      <a:pt x="9224037" y="1405168"/>
                      <a:pt x="9212962" y="1411122"/>
                      <a:pt x="9201097" y="1411111"/>
                    </a:cubicBezTo>
                    <a:lnTo>
                      <a:pt x="9136045" y="1411111"/>
                    </a:lnTo>
                    <a:cubicBezTo>
                      <a:pt x="9079607" y="1411105"/>
                      <a:pt x="9028601" y="1377471"/>
                      <a:pt x="9006364" y="1325598"/>
                    </a:cubicBezTo>
                    <a:lnTo>
                      <a:pt x="8852341" y="966258"/>
                    </a:lnTo>
                    <a:cubicBezTo>
                      <a:pt x="8849095" y="958709"/>
                      <a:pt x="8837736" y="961884"/>
                      <a:pt x="8838865" y="969998"/>
                    </a:cubicBezTo>
                    <a:lnTo>
                      <a:pt x="8901871" y="1411111"/>
                    </a:lnTo>
                    <a:lnTo>
                      <a:pt x="8969252" y="2219607"/>
                    </a:lnTo>
                    <a:cubicBezTo>
                      <a:pt x="8970060" y="2229429"/>
                      <a:pt x="8966722" y="2239141"/>
                      <a:pt x="8960048" y="2246392"/>
                    </a:cubicBezTo>
                    <a:cubicBezTo>
                      <a:pt x="8953374" y="2253643"/>
                      <a:pt x="8943970" y="2257771"/>
                      <a:pt x="8934115" y="2257778"/>
                    </a:cubicBezTo>
                    <a:lnTo>
                      <a:pt x="8880281" y="2257778"/>
                    </a:lnTo>
                    <a:cubicBezTo>
                      <a:pt x="8811299" y="2257786"/>
                      <a:pt x="8752422" y="2207921"/>
                      <a:pt x="8741075" y="2139879"/>
                    </a:cubicBezTo>
                    <a:lnTo>
                      <a:pt x="8626704" y="1452880"/>
                    </a:lnTo>
                    <a:cubicBezTo>
                      <a:pt x="8625364" y="1444978"/>
                      <a:pt x="8614075" y="1444978"/>
                      <a:pt x="8612735" y="1452880"/>
                    </a:cubicBezTo>
                    <a:lnTo>
                      <a:pt x="8498294" y="2139879"/>
                    </a:lnTo>
                    <a:cubicBezTo>
                      <a:pt x="8486942" y="2207948"/>
                      <a:pt x="8428025" y="2257821"/>
                      <a:pt x="8359017" y="2257778"/>
                    </a:cubicBezTo>
                    <a:lnTo>
                      <a:pt x="8305183" y="2257778"/>
                    </a:lnTo>
                    <a:cubicBezTo>
                      <a:pt x="8295328" y="2257771"/>
                      <a:pt x="8285924" y="2253643"/>
                      <a:pt x="8279250" y="2246392"/>
                    </a:cubicBezTo>
                    <a:cubicBezTo>
                      <a:pt x="8272576" y="2239141"/>
                      <a:pt x="8269238" y="2229429"/>
                      <a:pt x="8270046" y="2219607"/>
                    </a:cubicBezTo>
                    <a:lnTo>
                      <a:pt x="8337427" y="1411111"/>
                    </a:lnTo>
                    <a:lnTo>
                      <a:pt x="8400433" y="969998"/>
                    </a:lnTo>
                    <a:moveTo>
                      <a:pt x="9953149" y="0"/>
                    </a:moveTo>
                    <a:cubicBezTo>
                      <a:pt x="9836248" y="0"/>
                      <a:pt x="9741482" y="94766"/>
                      <a:pt x="9741482" y="211667"/>
                    </a:cubicBezTo>
                    <a:lnTo>
                      <a:pt x="9741482" y="282222"/>
                    </a:lnTo>
                    <a:cubicBezTo>
                      <a:pt x="9741482" y="399122"/>
                      <a:pt x="9836248" y="493889"/>
                      <a:pt x="9953149" y="493889"/>
                    </a:cubicBezTo>
                    <a:cubicBezTo>
                      <a:pt x="10070050" y="493889"/>
                      <a:pt x="10164816" y="399122"/>
                      <a:pt x="10164816" y="282222"/>
                    </a:cubicBezTo>
                    <a:lnTo>
                      <a:pt x="10164816" y="211667"/>
                    </a:lnTo>
                    <a:cubicBezTo>
                      <a:pt x="10164816" y="94766"/>
                      <a:pt x="10070050" y="0"/>
                      <a:pt x="9953149" y="0"/>
                    </a:cubicBezTo>
                    <a:moveTo>
                      <a:pt x="9733933" y="969998"/>
                    </a:moveTo>
                    <a:cubicBezTo>
                      <a:pt x="9735132" y="961884"/>
                      <a:pt x="9723703" y="958709"/>
                      <a:pt x="9720528" y="966258"/>
                    </a:cubicBezTo>
                    <a:lnTo>
                      <a:pt x="9566504" y="1325598"/>
                    </a:lnTo>
                    <a:cubicBezTo>
                      <a:pt x="9544248" y="1377518"/>
                      <a:pt x="9493172" y="1411161"/>
                      <a:pt x="9436682" y="1411111"/>
                    </a:cubicBezTo>
                    <a:lnTo>
                      <a:pt x="9371630" y="1411111"/>
                    </a:lnTo>
                    <a:cubicBezTo>
                      <a:pt x="9359766" y="1411122"/>
                      <a:pt x="9348691" y="1405168"/>
                      <a:pt x="9342155" y="1395265"/>
                    </a:cubicBezTo>
                    <a:cubicBezTo>
                      <a:pt x="9335620" y="1385363"/>
                      <a:pt x="9334500" y="1372839"/>
                      <a:pt x="9339175" y="1361934"/>
                    </a:cubicBezTo>
                    <a:lnTo>
                      <a:pt x="9529816" y="917222"/>
                    </a:lnTo>
                    <a:lnTo>
                      <a:pt x="9599948" y="741821"/>
                    </a:lnTo>
                    <a:cubicBezTo>
                      <a:pt x="9642818" y="634683"/>
                      <a:pt x="9746594" y="564437"/>
                      <a:pt x="9861991" y="564444"/>
                    </a:cubicBezTo>
                    <a:lnTo>
                      <a:pt x="10044307" y="564444"/>
                    </a:lnTo>
                    <a:cubicBezTo>
                      <a:pt x="10159704" y="564437"/>
                      <a:pt x="10263480" y="634683"/>
                      <a:pt x="10306350" y="741821"/>
                    </a:cubicBezTo>
                    <a:lnTo>
                      <a:pt x="10376482" y="917222"/>
                    </a:lnTo>
                    <a:lnTo>
                      <a:pt x="10567053" y="1361934"/>
                    </a:lnTo>
                    <a:cubicBezTo>
                      <a:pt x="10571728" y="1372839"/>
                      <a:pt x="10570607" y="1385363"/>
                      <a:pt x="10564072" y="1395265"/>
                    </a:cubicBezTo>
                    <a:cubicBezTo>
                      <a:pt x="10557537" y="1405168"/>
                      <a:pt x="10546462" y="1411122"/>
                      <a:pt x="10534597" y="1411111"/>
                    </a:cubicBezTo>
                    <a:lnTo>
                      <a:pt x="10469545" y="1411111"/>
                    </a:lnTo>
                    <a:cubicBezTo>
                      <a:pt x="10413107" y="1411105"/>
                      <a:pt x="10362101" y="1377471"/>
                      <a:pt x="10339864" y="1325598"/>
                    </a:cubicBezTo>
                    <a:lnTo>
                      <a:pt x="10185841" y="966258"/>
                    </a:lnTo>
                    <a:cubicBezTo>
                      <a:pt x="10182595" y="958709"/>
                      <a:pt x="10171236" y="961884"/>
                      <a:pt x="10172365" y="969998"/>
                    </a:cubicBezTo>
                    <a:lnTo>
                      <a:pt x="10235371" y="1411111"/>
                    </a:lnTo>
                    <a:lnTo>
                      <a:pt x="10302752" y="2219607"/>
                    </a:lnTo>
                    <a:cubicBezTo>
                      <a:pt x="10303560" y="2229429"/>
                      <a:pt x="10300222" y="2239141"/>
                      <a:pt x="10293548" y="2246392"/>
                    </a:cubicBezTo>
                    <a:cubicBezTo>
                      <a:pt x="10286874" y="2253643"/>
                      <a:pt x="10277470" y="2257771"/>
                      <a:pt x="10267615" y="2257778"/>
                    </a:cubicBezTo>
                    <a:lnTo>
                      <a:pt x="10213781" y="2257778"/>
                    </a:lnTo>
                    <a:cubicBezTo>
                      <a:pt x="10144799" y="2257786"/>
                      <a:pt x="10085922" y="2207921"/>
                      <a:pt x="10074575" y="2139879"/>
                    </a:cubicBezTo>
                    <a:lnTo>
                      <a:pt x="9960204" y="1452880"/>
                    </a:lnTo>
                    <a:cubicBezTo>
                      <a:pt x="9958864" y="1444978"/>
                      <a:pt x="9947575" y="1444978"/>
                      <a:pt x="9946235" y="1452880"/>
                    </a:cubicBezTo>
                    <a:lnTo>
                      <a:pt x="9831794" y="2139879"/>
                    </a:lnTo>
                    <a:cubicBezTo>
                      <a:pt x="9820442" y="2207948"/>
                      <a:pt x="9761525" y="2257821"/>
                      <a:pt x="9692517" y="2257778"/>
                    </a:cubicBezTo>
                    <a:lnTo>
                      <a:pt x="9638683" y="2257778"/>
                    </a:lnTo>
                    <a:cubicBezTo>
                      <a:pt x="9628828" y="2257771"/>
                      <a:pt x="9619424" y="2253643"/>
                      <a:pt x="9612750" y="2246392"/>
                    </a:cubicBezTo>
                    <a:cubicBezTo>
                      <a:pt x="9606076" y="2239141"/>
                      <a:pt x="9602738" y="2229429"/>
                      <a:pt x="9603546" y="2219607"/>
                    </a:cubicBezTo>
                    <a:lnTo>
                      <a:pt x="9670927" y="1411111"/>
                    </a:lnTo>
                    <a:lnTo>
                      <a:pt x="9733933" y="969998"/>
                    </a:lnTo>
                  </a:path>
                </a:pathLst>
              </a:custGeom>
              <a:solidFill>
                <a:srgbClr val="131211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Freeform 16"/>
              <p:cNvSpPr/>
              <p:nvPr/>
            </p:nvSpPr>
            <p:spPr>
              <a:xfrm>
                <a:off x="10684351" y="0"/>
                <a:ext cx="2570727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2570727" h="2257821">
                    <a:moveTo>
                      <a:pt x="618649" y="0"/>
                    </a:moveTo>
                    <a:cubicBezTo>
                      <a:pt x="501748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8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3" y="958709"/>
                      <a:pt x="386028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6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1952149" y="0"/>
                    </a:moveTo>
                    <a:cubicBezTo>
                      <a:pt x="1835248" y="0"/>
                      <a:pt x="1740482" y="94766"/>
                      <a:pt x="1740482" y="211667"/>
                    </a:cubicBezTo>
                    <a:lnTo>
                      <a:pt x="1740482" y="282222"/>
                    </a:lnTo>
                    <a:cubicBezTo>
                      <a:pt x="1740482" y="399122"/>
                      <a:pt x="1835248" y="493889"/>
                      <a:pt x="1952149" y="493889"/>
                    </a:cubicBezTo>
                    <a:cubicBezTo>
                      <a:pt x="2069050" y="493889"/>
                      <a:pt x="2163816" y="399122"/>
                      <a:pt x="2163816" y="282222"/>
                    </a:cubicBezTo>
                    <a:lnTo>
                      <a:pt x="2163816" y="211667"/>
                    </a:lnTo>
                    <a:cubicBezTo>
                      <a:pt x="2163816" y="94766"/>
                      <a:pt x="2069050" y="0"/>
                      <a:pt x="1952149" y="0"/>
                    </a:cubicBezTo>
                    <a:moveTo>
                      <a:pt x="1732933" y="969998"/>
                    </a:moveTo>
                    <a:cubicBezTo>
                      <a:pt x="1734132" y="961884"/>
                      <a:pt x="1722703" y="958709"/>
                      <a:pt x="1719528" y="966258"/>
                    </a:cubicBezTo>
                    <a:lnTo>
                      <a:pt x="1565504" y="1325598"/>
                    </a:lnTo>
                    <a:cubicBezTo>
                      <a:pt x="1543248" y="1377518"/>
                      <a:pt x="1492172" y="1411161"/>
                      <a:pt x="1435682" y="1411111"/>
                    </a:cubicBezTo>
                    <a:lnTo>
                      <a:pt x="1370630" y="1411111"/>
                    </a:lnTo>
                    <a:cubicBezTo>
                      <a:pt x="1358766" y="1411122"/>
                      <a:pt x="1347691" y="1405168"/>
                      <a:pt x="1341155" y="1395265"/>
                    </a:cubicBezTo>
                    <a:cubicBezTo>
                      <a:pt x="1334620" y="1385363"/>
                      <a:pt x="1333500" y="1372839"/>
                      <a:pt x="1338175" y="1361934"/>
                    </a:cubicBezTo>
                    <a:lnTo>
                      <a:pt x="1528816" y="917222"/>
                    </a:lnTo>
                    <a:lnTo>
                      <a:pt x="1598948" y="741821"/>
                    </a:lnTo>
                    <a:cubicBezTo>
                      <a:pt x="1641818" y="634683"/>
                      <a:pt x="1745594" y="564437"/>
                      <a:pt x="1860991" y="564444"/>
                    </a:cubicBezTo>
                    <a:lnTo>
                      <a:pt x="2043307" y="564444"/>
                    </a:lnTo>
                    <a:cubicBezTo>
                      <a:pt x="2158704" y="564437"/>
                      <a:pt x="2262480" y="634683"/>
                      <a:pt x="2305350" y="741821"/>
                    </a:cubicBezTo>
                    <a:lnTo>
                      <a:pt x="2375483" y="917222"/>
                    </a:lnTo>
                    <a:lnTo>
                      <a:pt x="2566053" y="1361934"/>
                    </a:lnTo>
                    <a:cubicBezTo>
                      <a:pt x="2570727" y="1372839"/>
                      <a:pt x="2569607" y="1385363"/>
                      <a:pt x="2563073" y="1395265"/>
                    </a:cubicBezTo>
                    <a:cubicBezTo>
                      <a:pt x="2556537" y="1405168"/>
                      <a:pt x="2545462" y="1411122"/>
                      <a:pt x="2533597" y="1411111"/>
                    </a:cubicBezTo>
                    <a:lnTo>
                      <a:pt x="2468545" y="1411111"/>
                    </a:lnTo>
                    <a:cubicBezTo>
                      <a:pt x="2412107" y="1411105"/>
                      <a:pt x="2361101" y="1377471"/>
                      <a:pt x="2338863" y="1325598"/>
                    </a:cubicBezTo>
                    <a:lnTo>
                      <a:pt x="2184841" y="966258"/>
                    </a:lnTo>
                    <a:cubicBezTo>
                      <a:pt x="2181595" y="958709"/>
                      <a:pt x="2170236" y="961884"/>
                      <a:pt x="2171365" y="969998"/>
                    </a:cubicBezTo>
                    <a:lnTo>
                      <a:pt x="2234371" y="1411111"/>
                    </a:lnTo>
                    <a:lnTo>
                      <a:pt x="2301752" y="2219607"/>
                    </a:lnTo>
                    <a:cubicBezTo>
                      <a:pt x="2302560" y="2229429"/>
                      <a:pt x="2299222" y="2239141"/>
                      <a:pt x="2292548" y="2246392"/>
                    </a:cubicBezTo>
                    <a:cubicBezTo>
                      <a:pt x="2285874" y="2253643"/>
                      <a:pt x="2276470" y="2257771"/>
                      <a:pt x="2266615" y="2257778"/>
                    </a:cubicBezTo>
                    <a:lnTo>
                      <a:pt x="2212781" y="2257778"/>
                    </a:lnTo>
                    <a:cubicBezTo>
                      <a:pt x="2143799" y="2257786"/>
                      <a:pt x="2084922" y="2207921"/>
                      <a:pt x="2073575" y="2139879"/>
                    </a:cubicBezTo>
                    <a:lnTo>
                      <a:pt x="1959204" y="1452880"/>
                    </a:lnTo>
                    <a:cubicBezTo>
                      <a:pt x="1957864" y="1444978"/>
                      <a:pt x="1946575" y="1444978"/>
                      <a:pt x="1945235" y="1452880"/>
                    </a:cubicBezTo>
                    <a:lnTo>
                      <a:pt x="1830794" y="2139879"/>
                    </a:lnTo>
                    <a:cubicBezTo>
                      <a:pt x="1819442" y="2207948"/>
                      <a:pt x="1760525" y="2257821"/>
                      <a:pt x="1691517" y="2257778"/>
                    </a:cubicBezTo>
                    <a:lnTo>
                      <a:pt x="1637683" y="2257778"/>
                    </a:lnTo>
                    <a:cubicBezTo>
                      <a:pt x="1627828" y="2257771"/>
                      <a:pt x="1618424" y="2253643"/>
                      <a:pt x="1611750" y="2246392"/>
                    </a:cubicBezTo>
                    <a:cubicBezTo>
                      <a:pt x="1605076" y="2239141"/>
                      <a:pt x="1601738" y="2229429"/>
                      <a:pt x="1602546" y="2219607"/>
                    </a:cubicBezTo>
                    <a:lnTo>
                      <a:pt x="1669927" y="1411111"/>
                    </a:lnTo>
                    <a:lnTo>
                      <a:pt x="1732933" y="969998"/>
                    </a:lnTo>
                  </a:path>
                </a:pathLst>
              </a:custGeom>
              <a:solidFill>
                <a:srgbClr val="B3B5A9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079011" y="449028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8" y="0"/>
                </a:lnTo>
                <a:lnTo>
                  <a:pt x="300608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flipH="1">
            <a:off x="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509649" y="401403"/>
            <a:ext cx="162330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Title Page</a:t>
            </a:r>
          </a:p>
        </p:txBody>
      </p:sp>
      <p:sp>
        <p:nvSpPr>
          <p:cNvPr id="5" name="Freeform 5"/>
          <p:cNvSpPr/>
          <p:nvPr/>
        </p:nvSpPr>
        <p:spPr>
          <a:xfrm flipH="1">
            <a:off x="1600768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110417" y="401403"/>
            <a:ext cx="1761083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Reporters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3356705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flipH="1">
            <a:off x="5119150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flipH="1">
            <a:off x="7938451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335973" y="263361"/>
            <a:ext cx="597104" cy="597104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</a:path>
              </a:pathLst>
            </a:custGeom>
            <a:solidFill>
              <a:srgbClr val="ECB248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9448100" y="401403"/>
            <a:ext cx="1836150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Plan</a:t>
            </a:r>
          </a:p>
        </p:txBody>
      </p:sp>
      <p:sp>
        <p:nvSpPr>
          <p:cNvPr id="14" name="Freeform 14"/>
          <p:cNvSpPr/>
          <p:nvPr/>
        </p:nvSpPr>
        <p:spPr>
          <a:xfrm flipH="1">
            <a:off x="9925162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flipH="1">
            <a:off x="11213684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3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3" y="6946007"/>
                </a:lnTo>
                <a:lnTo>
                  <a:pt x="13644573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2723333" y="401403"/>
            <a:ext cx="1464077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Conclusion</a:t>
            </a:r>
          </a:p>
        </p:txBody>
      </p:sp>
      <p:sp>
        <p:nvSpPr>
          <p:cNvPr id="17" name="Freeform 17"/>
          <p:cNvSpPr/>
          <p:nvPr/>
        </p:nvSpPr>
        <p:spPr>
          <a:xfrm flipH="1">
            <a:off x="12934935" y="97511"/>
            <a:ext cx="13644574" cy="6946007"/>
          </a:xfrm>
          <a:custGeom>
            <a:avLst/>
            <a:gdLst/>
            <a:ahLst/>
            <a:cxnLst/>
            <a:rect l="l" t="t" r="r" b="b"/>
            <a:pathLst>
              <a:path w="13644574" h="6946007">
                <a:moveTo>
                  <a:pt x="13644574" y="0"/>
                </a:moveTo>
                <a:lnTo>
                  <a:pt x="0" y="0"/>
                </a:lnTo>
                <a:lnTo>
                  <a:pt x="0" y="6946007"/>
                </a:lnTo>
                <a:lnTo>
                  <a:pt x="13644574" y="6946007"/>
                </a:lnTo>
                <a:lnTo>
                  <a:pt x="13644574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17159923" y="459882"/>
            <a:ext cx="300609" cy="290771"/>
          </a:xfrm>
          <a:custGeom>
            <a:avLst/>
            <a:gdLst/>
            <a:ahLst/>
            <a:cxnLst/>
            <a:rect l="l" t="t" r="r" b="b"/>
            <a:pathLst>
              <a:path w="300609" h="290771">
                <a:moveTo>
                  <a:pt x="0" y="0"/>
                </a:moveTo>
                <a:lnTo>
                  <a:pt x="300609" y="0"/>
                </a:lnTo>
                <a:lnTo>
                  <a:pt x="300609" y="290771"/>
                </a:lnTo>
                <a:lnTo>
                  <a:pt x="0" y="2907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17715727" y="449028"/>
            <a:ext cx="290771" cy="290771"/>
          </a:xfrm>
          <a:custGeom>
            <a:avLst/>
            <a:gdLst/>
            <a:ahLst/>
            <a:cxnLst/>
            <a:rect l="l" t="t" r="r" b="b"/>
            <a:pathLst>
              <a:path w="290771" h="290771">
                <a:moveTo>
                  <a:pt x="0" y="0"/>
                </a:moveTo>
                <a:lnTo>
                  <a:pt x="290770" y="0"/>
                </a:lnTo>
                <a:lnTo>
                  <a:pt x="290770" y="290770"/>
                </a:lnTo>
                <a:lnTo>
                  <a:pt x="0" y="29077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0" name="Group 20"/>
          <p:cNvGrpSpPr/>
          <p:nvPr/>
        </p:nvGrpSpPr>
        <p:grpSpPr>
          <a:xfrm>
            <a:off x="0" y="1116460"/>
            <a:ext cx="18288000" cy="9170540"/>
            <a:chOff x="0" y="0"/>
            <a:chExt cx="4862686" cy="2438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862686" cy="2438400"/>
            </a:xfrm>
            <a:custGeom>
              <a:avLst/>
              <a:gdLst/>
              <a:ahLst/>
              <a:cxnLst/>
              <a:rect l="l" t="t" r="r" b="b"/>
              <a:pathLst>
                <a:path w="4862686" h="2438400">
                  <a:moveTo>
                    <a:pt x="0" y="0"/>
                  </a:moveTo>
                  <a:lnTo>
                    <a:pt x="4862686" y="0"/>
                  </a:lnTo>
                  <a:lnTo>
                    <a:pt x="4862686" y="2438400"/>
                  </a:lnTo>
                  <a:lnTo>
                    <a:pt x="0" y="2438400"/>
                  </a:lnTo>
                  <a:lnTo>
                    <a:pt x="0" y="0"/>
                  </a:lnTo>
                </a:path>
              </a:pathLst>
            </a:custGeom>
            <a:solidFill>
              <a:srgbClr val="EFF0F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685272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AutoShape 24"/>
          <p:cNvSpPr/>
          <p:nvPr/>
        </p:nvSpPr>
        <p:spPr>
          <a:xfrm rot="-10800000">
            <a:off x="168470" y="1603451"/>
            <a:ext cx="34342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1200150" y="1443766"/>
            <a:ext cx="309499" cy="319371"/>
          </a:xfrm>
          <a:custGeom>
            <a:avLst/>
            <a:gdLst/>
            <a:ahLst/>
            <a:cxnLst/>
            <a:rect l="l" t="t" r="r" b="b"/>
            <a:pathLst>
              <a:path w="309499" h="319371">
                <a:moveTo>
                  <a:pt x="0" y="0"/>
                </a:moveTo>
                <a:lnTo>
                  <a:pt x="309499" y="0"/>
                </a:lnTo>
                <a:lnTo>
                  <a:pt x="309499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6" name="Group 26"/>
          <p:cNvGrpSpPr/>
          <p:nvPr/>
        </p:nvGrpSpPr>
        <p:grpSpPr>
          <a:xfrm>
            <a:off x="1600768" y="1348239"/>
            <a:ext cx="15658532" cy="510426"/>
            <a:chOff x="0" y="0"/>
            <a:chExt cx="12467294" cy="4064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2467294" cy="406400"/>
            </a:xfrm>
            <a:custGeom>
              <a:avLst/>
              <a:gdLst/>
              <a:ahLst/>
              <a:cxnLst/>
              <a:rect l="l" t="t" r="r" b="b"/>
              <a:pathLst>
                <a:path w="12467294" h="406400">
                  <a:moveTo>
                    <a:pt x="12264094" y="0"/>
                  </a:moveTo>
                  <a:cubicBezTo>
                    <a:pt x="12376318" y="0"/>
                    <a:pt x="12467294" y="90976"/>
                    <a:pt x="12467294" y="203200"/>
                  </a:cubicBezTo>
                  <a:cubicBezTo>
                    <a:pt x="12467294" y="315424"/>
                    <a:pt x="12376318" y="406400"/>
                    <a:pt x="1226409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lnTo>
                    <a:pt x="12264094" y="0"/>
                  </a:lnTo>
                </a:path>
              </a:pathLst>
            </a:custGeom>
            <a:solidFill>
              <a:srgbClr val="C4C5C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9525"/>
              <a:ext cx="812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80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>
            <a:off x="1752902" y="1443766"/>
            <a:ext cx="333943" cy="319371"/>
          </a:xfrm>
          <a:custGeom>
            <a:avLst/>
            <a:gdLst/>
            <a:ahLst/>
            <a:cxnLst/>
            <a:rect l="l" t="t" r="r" b="b"/>
            <a:pathLst>
              <a:path w="333943" h="319371">
                <a:moveTo>
                  <a:pt x="0" y="0"/>
                </a:moveTo>
                <a:lnTo>
                  <a:pt x="333942" y="0"/>
                </a:lnTo>
                <a:lnTo>
                  <a:pt x="333942" y="319371"/>
                </a:lnTo>
                <a:lnTo>
                  <a:pt x="0" y="319371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0" name="Picture 3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012.8"/>
                </p14:media>
              </p:ext>
            </p:extLst>
          </p:nvPr>
        </p:nvPicPr>
        <p:blipFill>
          <a:blip r:embed="rId29"/>
          <a:srcRect t="4748" r="2529" b="16827"/>
          <a:stretch>
            <a:fillRect/>
          </a:stretch>
        </p:blipFill>
        <p:spPr>
          <a:xfrm>
            <a:off x="-42598" y="1963439"/>
            <a:ext cx="18330598" cy="8323561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4866355" y="401403"/>
            <a:ext cx="2071972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FFFFFF"/>
                </a:solidFill>
                <a:latin typeface="Open Sauce"/>
              </a:rPr>
              <a:t>Introduction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28799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Overview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434811" y="401403"/>
            <a:ext cx="1252474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FFFFF"/>
                </a:solidFill>
                <a:latin typeface="Open Sauce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4444585" y="401403"/>
            <a:ext cx="2715338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uce"/>
              </a:rPr>
              <a:t>THE END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258294" y="1368501"/>
            <a:ext cx="8707740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48494E"/>
                </a:solidFill>
                <a:latin typeface="Open Sauce"/>
              </a:rPr>
              <a:t>Any Question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938451" y="2908527"/>
            <a:ext cx="13256312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>
                <a:solidFill>
                  <a:srgbClr val="FFFFFF"/>
                </a:solidFill>
                <a:latin typeface="Open Sauce Heavy"/>
              </a:rPr>
              <a:t>Question?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30868" y="-93525"/>
            <a:ext cx="18288000" cy="10189489"/>
            <a:chOff x="0" y="0"/>
            <a:chExt cx="24384000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987952" y="406591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16099" y="406591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grpSp>
          <p:nvGrpSpPr>
            <p:cNvPr id="7" name="Group 7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" name="TextBox 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0" name="AutoShape 10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AutoShape 11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0852961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11618946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6" name="Group 16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lnTo>
                      <a:pt x="12264094" y="0"/>
                    </a:lnTo>
                  </a:path>
                </a:pathLst>
              </a:custGeom>
              <a:solidFill>
                <a:srgbClr val="C4C5C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9525"/>
                <a:ext cx="812800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9" name="Freeform 19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" name="Group 20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D6356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7232510" y="406591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Introduction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574207" y="2272028"/>
            <a:ext cx="8068837" cy="7205146"/>
            <a:chOff x="0" y="0"/>
            <a:chExt cx="10758450" cy="9606862"/>
          </a:xfrm>
        </p:grpSpPr>
        <p:pic>
          <p:nvPicPr>
            <p:cNvPr id="26" name="Picture 26">
              <a:hlinkClick r:id="" action="ppaction://media"/>
            </p:cNvPr>
            <p:cNvPicPr>
              <a:picLocks noChangeAspect="1"/>
            </p:cNvPicPr>
            <p:nvPr>
              <a:videoFile r:link="rId1"/>
              <p:extLst>
                <p:ext uri="{DAA4B4D4-6D71-4841-9C94-3DE7FCFB9230}">
                  <p14:media xmlns:p14="http://schemas.microsoft.com/office/powerpoint/2010/main" r:embed="rId2">
                    <p14:trim end="15959"/>
                  </p14:media>
                </p:ext>
              </p:extLst>
            </p:nvPr>
          </p:nvPicPr>
          <p:blipFill>
            <a:blip r:embed="rId18"/>
            <a:srcRect l="18399" r="18399"/>
            <a:stretch>
              <a:fillRect/>
            </a:stretch>
          </p:blipFill>
          <p:spPr>
            <a:xfrm>
              <a:off x="0" y="0"/>
              <a:ext cx="10758450" cy="9606862"/>
            </a:xfrm>
            <a:prstGeom prst="rect">
              <a:avLst/>
            </a:prstGeom>
          </p:spPr>
        </p:pic>
      </p:grpSp>
      <p:sp>
        <p:nvSpPr>
          <p:cNvPr id="27" name="TextBox 27"/>
          <p:cNvSpPr txBox="1"/>
          <p:nvPr/>
        </p:nvSpPr>
        <p:spPr>
          <a:xfrm>
            <a:off x="8813132" y="2610910"/>
            <a:ext cx="8924354" cy="5237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46818" lvl="1" indent="-573409">
              <a:lnSpc>
                <a:spcPts val="6905"/>
              </a:lnSpc>
              <a:buFont typeface="Arial"/>
              <a:buChar char="•"/>
            </a:pPr>
            <a:r>
              <a:rPr lang="en-US" sz="5311">
                <a:solidFill>
                  <a:srgbClr val="000000"/>
                </a:solidFill>
                <a:latin typeface="Open Sauce"/>
              </a:rPr>
              <a:t>Global Accessibility</a:t>
            </a:r>
          </a:p>
          <a:p>
            <a:pPr marL="1146818" lvl="1" indent="-573409">
              <a:lnSpc>
                <a:spcPts val="6905"/>
              </a:lnSpc>
              <a:buFont typeface="Arial"/>
              <a:buChar char="•"/>
            </a:pPr>
            <a:r>
              <a:rPr lang="en-US" sz="5311">
                <a:solidFill>
                  <a:srgbClr val="000000"/>
                </a:solidFill>
                <a:latin typeface="Open Sauce"/>
              </a:rPr>
              <a:t>Operational Efficiency</a:t>
            </a:r>
          </a:p>
          <a:p>
            <a:pPr marL="1146818" lvl="1" indent="-573409">
              <a:lnSpc>
                <a:spcPts val="6905"/>
              </a:lnSpc>
              <a:buFont typeface="Arial"/>
              <a:buChar char="•"/>
            </a:pPr>
            <a:r>
              <a:rPr lang="en-US" sz="5311">
                <a:solidFill>
                  <a:srgbClr val="000000"/>
                </a:solidFill>
                <a:latin typeface="Open Sauce"/>
              </a:rPr>
              <a:t>Profitability </a:t>
            </a:r>
          </a:p>
          <a:p>
            <a:pPr marL="1146818" lvl="1" indent="-573409">
              <a:lnSpc>
                <a:spcPts val="6905"/>
              </a:lnSpc>
              <a:buFont typeface="Arial"/>
              <a:buChar char="•"/>
            </a:pPr>
            <a:r>
              <a:rPr lang="en-US" sz="5311">
                <a:solidFill>
                  <a:srgbClr val="000000"/>
                </a:solidFill>
                <a:latin typeface="Open Sauce"/>
              </a:rPr>
              <a:t>Segmented Approach</a:t>
            </a:r>
          </a:p>
          <a:p>
            <a:pPr marL="1146818" lvl="1" indent="-573409">
              <a:lnSpc>
                <a:spcPts val="6905"/>
              </a:lnSpc>
              <a:buFont typeface="Arial"/>
              <a:buChar char="•"/>
            </a:pPr>
            <a:r>
              <a:rPr lang="en-US" sz="5311">
                <a:solidFill>
                  <a:srgbClr val="000000"/>
                </a:solidFill>
                <a:latin typeface="Open Sauce"/>
              </a:rPr>
              <a:t>Innovation and Adaptation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89"/>
            <a:chOff x="0" y="0"/>
            <a:chExt cx="26199952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lnTo>
                      <a:pt x="12264094" y="0"/>
                    </a:lnTo>
                  </a:path>
                </a:pathLst>
              </a:custGeom>
              <a:solidFill>
                <a:srgbClr val="C4C5C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812800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uce"/>
                </a:rPr>
                <a:t>Goals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Goals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6986" y="4516139"/>
            <a:ext cx="4881704" cy="1118777"/>
            <a:chOff x="0" y="0"/>
            <a:chExt cx="1773297" cy="406400"/>
          </a:xfrm>
        </p:grpSpPr>
        <p:sp>
          <p:nvSpPr>
            <p:cNvPr id="28" name="Freeform 28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108251" y="4516139"/>
            <a:ext cx="4881704" cy="1118777"/>
            <a:chOff x="0" y="0"/>
            <a:chExt cx="1773297" cy="406400"/>
          </a:xfrm>
        </p:grpSpPr>
        <p:sp>
          <p:nvSpPr>
            <p:cNvPr id="30" name="Freeform 30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359516" y="4516139"/>
            <a:ext cx="4881704" cy="1118777"/>
            <a:chOff x="0" y="0"/>
            <a:chExt cx="1773297" cy="406400"/>
          </a:xfrm>
        </p:grpSpPr>
        <p:sp>
          <p:nvSpPr>
            <p:cNvPr id="32" name="Freeform 32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071709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6600255" y="4582096"/>
            <a:ext cx="396595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Open Sauce Heavy"/>
              </a:rPr>
              <a:t>Global Accessibility: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42430" y="4629150"/>
            <a:ext cx="396595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Open Sauce Heavy"/>
              </a:rPr>
              <a:t>Operational Efficiency:</a:t>
            </a:r>
          </a:p>
        </p:txBody>
      </p:sp>
      <p:sp>
        <p:nvSpPr>
          <p:cNvPr id="36" name="Freeform 36"/>
          <p:cNvSpPr/>
          <p:nvPr/>
        </p:nvSpPr>
        <p:spPr>
          <a:xfrm>
            <a:off x="6322974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1574239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933077" y="2458739"/>
            <a:ext cx="1608377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>
                <a:solidFill>
                  <a:srgbClr val="000000"/>
                </a:solidFill>
                <a:latin typeface="Open Sauce Heavy"/>
              </a:rPr>
              <a:t>Goals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306140" y="5969580"/>
            <a:ext cx="5432550" cy="285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00"/>
              </a:lnSpc>
            </a:pPr>
            <a:r>
              <a:rPr lang="en-US" sz="3462">
                <a:solidFill>
                  <a:srgbClr val="000000"/>
                </a:solidFill>
                <a:latin typeface="Open Sauce"/>
              </a:rPr>
              <a:t>Prioritizing customer satisfaction with personalized recommendations and a wide product range.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1709" y="4522716"/>
            <a:ext cx="4286247" cy="106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3242">
                <a:solidFill>
                  <a:srgbClr val="000000"/>
                </a:solidFill>
                <a:latin typeface="Open Sauce Heavy"/>
              </a:rPr>
              <a:t>Customer-Excellence: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322974" y="6152881"/>
            <a:ext cx="3824431" cy="2466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77"/>
              </a:lnSpc>
            </a:pPr>
            <a:r>
              <a:rPr lang="en-US" sz="3752">
                <a:solidFill>
                  <a:srgbClr val="000000"/>
                </a:solidFill>
                <a:latin typeface="Open Sauce"/>
              </a:rPr>
              <a:t>Serving diverse regions with a varied product selection.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359516" y="6160952"/>
            <a:ext cx="4945126" cy="2569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08"/>
              </a:lnSpc>
            </a:pPr>
            <a:r>
              <a:rPr lang="en-US" sz="3160">
                <a:solidFill>
                  <a:srgbClr val="000000"/>
                </a:solidFill>
                <a:latin typeface="Open Sauce"/>
              </a:rPr>
              <a:t>Optimizing order processing, shipping, and inventory management for seamless operations.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97511"/>
            <a:ext cx="19649964" cy="10189489"/>
            <a:chOff x="0" y="0"/>
            <a:chExt cx="26199952" cy="13585985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012865" y="421064"/>
              <a:ext cx="2164406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52814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541013" y="421064"/>
              <a:ext cx="2348110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244558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358599"/>
              <a:ext cx="24384000" cy="12227387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91369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AutoShape 12"/>
            <p:cNvSpPr/>
            <p:nvPr/>
          </p:nvSpPr>
          <p:spPr>
            <a:xfrm rot="-10800000">
              <a:off x="224626" y="2007920"/>
              <a:ext cx="457904" cy="0"/>
            </a:xfrm>
            <a:prstGeom prst="line">
              <a:avLst/>
            </a:prstGeom>
            <a:ln w="63500" cap="rnd">
              <a:solidFill>
                <a:srgbClr val="000000"/>
              </a:solidFill>
              <a:prstDash val="solid"/>
              <a:headEnd type="none" w="sm" len="sm"/>
              <a:tailEnd type="arrow" w="med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600200" y="1795007"/>
              <a:ext cx="412665" cy="425827"/>
            </a:xfrm>
            <a:custGeom>
              <a:avLst/>
              <a:gdLst/>
              <a:ahLst/>
              <a:cxnLst/>
              <a:rect l="l" t="t" r="r" b="b"/>
              <a:pathLst>
                <a:path w="412665" h="425827">
                  <a:moveTo>
                    <a:pt x="0" y="0"/>
                  </a:moveTo>
                  <a:lnTo>
                    <a:pt x="412665" y="0"/>
                  </a:lnTo>
                  <a:lnTo>
                    <a:pt x="412665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257423" y="421064"/>
              <a:ext cx="276262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5" name="Freeform 15"/>
            <p:cNvSpPr/>
            <p:nvPr/>
          </p:nvSpPr>
          <p:spPr>
            <a:xfrm flipH="1">
              <a:off x="8007187" y="0"/>
              <a:ext cx="18192765" cy="9261343"/>
            </a:xfrm>
            <a:custGeom>
              <a:avLst/>
              <a:gdLst/>
              <a:ahLst/>
              <a:cxnLst/>
              <a:rect l="l" t="t" r="r" b="b"/>
              <a:pathLst>
                <a:path w="18192765" h="9261343">
                  <a:moveTo>
                    <a:pt x="18192765" y="0"/>
                  </a:moveTo>
                  <a:lnTo>
                    <a:pt x="0" y="0"/>
                  </a:lnTo>
                  <a:lnTo>
                    <a:pt x="0" y="9261343"/>
                  </a:lnTo>
                  <a:lnTo>
                    <a:pt x="18192765" y="9261343"/>
                  </a:lnTo>
                  <a:lnTo>
                    <a:pt x="18192765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3615590" y="468689"/>
              <a:ext cx="400812" cy="387694"/>
            </a:xfrm>
            <a:custGeom>
              <a:avLst/>
              <a:gdLst/>
              <a:ahLst/>
              <a:cxnLst/>
              <a:rect l="l" t="t" r="r" b="b"/>
              <a:pathLst>
                <a:path w="400812" h="387694">
                  <a:moveTo>
                    <a:pt x="0" y="0"/>
                  </a:moveTo>
                  <a:lnTo>
                    <a:pt x="400811" y="0"/>
                  </a:lnTo>
                  <a:lnTo>
                    <a:pt x="400811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381575" y="468689"/>
              <a:ext cx="387694" cy="387694"/>
            </a:xfrm>
            <a:custGeom>
              <a:avLst/>
              <a:gdLst/>
              <a:ahLst/>
              <a:cxnLst/>
              <a:rect l="l" t="t" r="r" b="b"/>
              <a:pathLst>
                <a:path w="387694" h="387694">
                  <a:moveTo>
                    <a:pt x="0" y="0"/>
                  </a:moveTo>
                  <a:lnTo>
                    <a:pt x="387694" y="0"/>
                  </a:lnTo>
                  <a:lnTo>
                    <a:pt x="387694" y="387694"/>
                  </a:lnTo>
                  <a:lnTo>
                    <a:pt x="0" y="3876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134357" y="1667637"/>
              <a:ext cx="20878043" cy="680568"/>
              <a:chOff x="0" y="0"/>
              <a:chExt cx="12467294" cy="4064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467294" cy="406400"/>
              </a:xfrm>
              <a:custGeom>
                <a:avLst/>
                <a:gdLst/>
                <a:ahLst/>
                <a:cxnLst/>
                <a:rect l="l" t="t" r="r" b="b"/>
                <a:pathLst>
                  <a:path w="12467294" h="406400">
                    <a:moveTo>
                      <a:pt x="12264094" y="0"/>
                    </a:moveTo>
                    <a:cubicBezTo>
                      <a:pt x="12376318" y="0"/>
                      <a:pt x="12467294" y="90976"/>
                      <a:pt x="12467294" y="203200"/>
                    </a:cubicBezTo>
                    <a:cubicBezTo>
                      <a:pt x="12467294" y="315424"/>
                      <a:pt x="12376318" y="406400"/>
                      <a:pt x="12264094" y="406400"/>
                    </a:cubicBezTo>
                    <a:lnTo>
                      <a:pt x="203200" y="406400"/>
                    </a:lnTo>
                    <a:cubicBezTo>
                      <a:pt x="90976" y="406400"/>
                      <a:pt x="0" y="315424"/>
                      <a:pt x="0" y="203200"/>
                    </a:cubicBezTo>
                    <a:cubicBezTo>
                      <a:pt x="0" y="90976"/>
                      <a:pt x="90976" y="0"/>
                      <a:pt x="203200" y="0"/>
                    </a:cubicBezTo>
                    <a:lnTo>
                      <a:pt x="12264094" y="0"/>
                    </a:lnTo>
                  </a:path>
                </a:pathLst>
              </a:custGeom>
              <a:solidFill>
                <a:srgbClr val="C4C5C6"/>
              </a:solidFill>
              <a:ln>
                <a:noFill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9525"/>
                <a:ext cx="812800" cy="415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1" name="Freeform 21"/>
            <p:cNvSpPr/>
            <p:nvPr/>
          </p:nvSpPr>
          <p:spPr>
            <a:xfrm>
              <a:off x="2337202" y="1795007"/>
              <a:ext cx="445257" cy="425827"/>
            </a:xfrm>
            <a:custGeom>
              <a:avLst/>
              <a:gdLst/>
              <a:ahLst/>
              <a:cxnLst/>
              <a:rect l="l" t="t" r="r" b="b"/>
              <a:pathLst>
                <a:path w="445257" h="425827">
                  <a:moveTo>
                    <a:pt x="0" y="0"/>
                  </a:moveTo>
                  <a:lnTo>
                    <a:pt x="445257" y="0"/>
                  </a:lnTo>
                  <a:lnTo>
                    <a:pt x="445257" y="425827"/>
                  </a:lnTo>
                  <a:lnTo>
                    <a:pt x="0" y="425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447964" y="221133"/>
              <a:ext cx="796139" cy="796139"/>
              <a:chOff x="0" y="0"/>
              <a:chExt cx="812800" cy="8128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76200" y="66675"/>
                <a:ext cx="660400" cy="6699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80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10020052" y="421064"/>
              <a:ext cx="362045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Open Sauce"/>
                </a:rPr>
                <a:t>Goals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3011059" y="1710529"/>
              <a:ext cx="11610319" cy="54715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99"/>
                </a:lnSpc>
              </a:pPr>
              <a:r>
                <a:rPr lang="en-US" sz="2499">
                  <a:solidFill>
                    <a:srgbClr val="48494E"/>
                  </a:solidFill>
                  <a:latin typeface="Open Sauce"/>
                </a:rPr>
                <a:t>G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856986" y="4516139"/>
            <a:ext cx="4881704" cy="1118777"/>
            <a:chOff x="0" y="0"/>
            <a:chExt cx="1773297" cy="406400"/>
          </a:xfrm>
        </p:grpSpPr>
        <p:sp>
          <p:nvSpPr>
            <p:cNvPr id="28" name="Freeform 28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6108251" y="4516139"/>
            <a:ext cx="4881704" cy="1118777"/>
            <a:chOff x="0" y="0"/>
            <a:chExt cx="1773297" cy="406400"/>
          </a:xfrm>
        </p:grpSpPr>
        <p:sp>
          <p:nvSpPr>
            <p:cNvPr id="30" name="Freeform 30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1359516" y="4516139"/>
            <a:ext cx="4881704" cy="1118777"/>
            <a:chOff x="0" y="0"/>
            <a:chExt cx="1773297" cy="406400"/>
          </a:xfrm>
        </p:grpSpPr>
        <p:sp>
          <p:nvSpPr>
            <p:cNvPr id="32" name="Freeform 32"/>
            <p:cNvSpPr/>
            <p:nvPr/>
          </p:nvSpPr>
          <p:spPr>
            <a:xfrm>
              <a:off x="17780" y="22860"/>
              <a:ext cx="1747897" cy="360680"/>
            </a:xfrm>
            <a:custGeom>
              <a:avLst/>
              <a:gdLst/>
              <a:ahLst/>
              <a:cxnLst/>
              <a:rect l="l" t="t" r="r" b="b"/>
              <a:pathLst>
                <a:path w="1747897" h="360680">
                  <a:moveTo>
                    <a:pt x="1747897" y="180340"/>
                  </a:moveTo>
                  <a:cubicBezTo>
                    <a:pt x="1747897" y="81280"/>
                    <a:pt x="1667887" y="0"/>
                    <a:pt x="1567557" y="0"/>
                  </a:cubicBezTo>
                  <a:lnTo>
                    <a:pt x="172720" y="0"/>
                  </a:lnTo>
                  <a:lnTo>
                    <a:pt x="172720" y="1270"/>
                  </a:lnTo>
                  <a:cubicBezTo>
                    <a:pt x="76200" y="5080"/>
                    <a:pt x="0" y="83820"/>
                    <a:pt x="0" y="180340"/>
                  </a:cubicBezTo>
                  <a:cubicBezTo>
                    <a:pt x="0" y="276860"/>
                    <a:pt x="77470" y="355600"/>
                    <a:pt x="172720" y="359410"/>
                  </a:cubicBezTo>
                  <a:lnTo>
                    <a:pt x="172720" y="360680"/>
                  </a:lnTo>
                  <a:lnTo>
                    <a:pt x="1567557" y="360680"/>
                  </a:lnTo>
                  <a:cubicBezTo>
                    <a:pt x="1666617" y="360680"/>
                    <a:pt x="1747897" y="279400"/>
                    <a:pt x="1747897" y="180340"/>
                  </a:cubicBezTo>
                </a:path>
              </a:pathLst>
            </a:custGeom>
            <a:solidFill>
              <a:srgbClr val="C4C5C6"/>
            </a:solid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3" name="Freeform 33"/>
          <p:cNvSpPr/>
          <p:nvPr/>
        </p:nvSpPr>
        <p:spPr>
          <a:xfrm>
            <a:off x="1071709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4" name="TextBox 34"/>
          <p:cNvSpPr txBox="1"/>
          <p:nvPr/>
        </p:nvSpPr>
        <p:spPr>
          <a:xfrm>
            <a:off x="6600255" y="4582096"/>
            <a:ext cx="396595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Open Sauce Heavy"/>
              </a:rPr>
              <a:t>Segmented Approach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742430" y="4629150"/>
            <a:ext cx="3965957" cy="990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</a:pPr>
            <a:r>
              <a:rPr lang="en-US" sz="3000">
                <a:solidFill>
                  <a:srgbClr val="000000"/>
                </a:solidFill>
                <a:latin typeface="Open Sauce Heavy"/>
              </a:rPr>
              <a:t>Innovation and Adaptation</a:t>
            </a:r>
          </a:p>
        </p:txBody>
      </p:sp>
      <p:sp>
        <p:nvSpPr>
          <p:cNvPr id="36" name="Freeform 36"/>
          <p:cNvSpPr/>
          <p:nvPr/>
        </p:nvSpPr>
        <p:spPr>
          <a:xfrm>
            <a:off x="6322974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Freeform 37"/>
          <p:cNvSpPr/>
          <p:nvPr/>
        </p:nvSpPr>
        <p:spPr>
          <a:xfrm>
            <a:off x="11574239" y="4208680"/>
            <a:ext cx="319354" cy="823033"/>
          </a:xfrm>
          <a:custGeom>
            <a:avLst/>
            <a:gdLst/>
            <a:ahLst/>
            <a:cxnLst/>
            <a:rect l="l" t="t" r="r" b="b"/>
            <a:pathLst>
              <a:path w="319354" h="823033">
                <a:moveTo>
                  <a:pt x="0" y="0"/>
                </a:moveTo>
                <a:lnTo>
                  <a:pt x="319354" y="0"/>
                </a:lnTo>
                <a:lnTo>
                  <a:pt x="319354" y="823033"/>
                </a:lnTo>
                <a:lnTo>
                  <a:pt x="0" y="82303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8" name="TextBox 38"/>
          <p:cNvSpPr txBox="1"/>
          <p:nvPr/>
        </p:nvSpPr>
        <p:spPr>
          <a:xfrm>
            <a:off x="933077" y="2458739"/>
            <a:ext cx="16083771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19"/>
              </a:lnSpc>
            </a:pPr>
            <a:r>
              <a:rPr lang="en-US" sz="8599">
                <a:solidFill>
                  <a:srgbClr val="000000"/>
                </a:solidFill>
                <a:latin typeface="Open Sauce Heavy"/>
              </a:rPr>
              <a:t>CONT..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34962" y="6044492"/>
            <a:ext cx="4959742" cy="2519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0"/>
              </a:lnSpc>
            </a:pPr>
            <a:r>
              <a:rPr lang="en-US" sz="3069">
                <a:solidFill>
                  <a:srgbClr val="000000"/>
                </a:solidFill>
                <a:latin typeface="Open Sauce"/>
              </a:rPr>
              <a:t>Showcase data-driven strategies that balance customer-centricity and profitability for sustainable growth.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071709" y="4522716"/>
            <a:ext cx="4286247" cy="10675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4"/>
              </a:lnSpc>
            </a:pPr>
            <a:r>
              <a:rPr lang="en-US" sz="3242">
                <a:solidFill>
                  <a:srgbClr val="000000"/>
                </a:solidFill>
                <a:latin typeface="Open Sauce Heavy"/>
              </a:rPr>
              <a:t>Profitability and Sustainability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6482651" y="5878772"/>
            <a:ext cx="4201164" cy="297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</a:rPr>
              <a:t>Explain how the Global Store tailors its offerings and marketing strategies to different customer segments, enhancing engagement and conversion rates.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1733916" y="5878772"/>
            <a:ext cx="4201164" cy="3405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80"/>
              </a:lnSpc>
            </a:pPr>
            <a:r>
              <a:rPr lang="en-US" sz="2600">
                <a:solidFill>
                  <a:srgbClr val="000000"/>
                </a:solidFill>
                <a:latin typeface="Open Sauce"/>
              </a:rPr>
              <a:t>Showcase the Global Store's ongoing innovation, leveraging emerging technologies for superior customer experiences and sustained competitiveness.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FF0F2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3346" tIns="53346" rIns="53346" bIns="53346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3346" tIns="53346" rIns="53346" bIns="53346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Data Dictionary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2259579" y="1028700"/>
            <a:ext cx="11491793" cy="9312014"/>
          </a:xfrm>
          <a:custGeom>
            <a:avLst/>
            <a:gdLst/>
            <a:ahLst/>
            <a:cxnLst/>
            <a:rect l="l" t="t" r="r" b="b"/>
            <a:pathLst>
              <a:path w="11491793" h="9312014">
                <a:moveTo>
                  <a:pt x="0" y="0"/>
                </a:moveTo>
                <a:lnTo>
                  <a:pt x="11491792" y="0"/>
                </a:lnTo>
                <a:lnTo>
                  <a:pt x="11491792" y="9312014"/>
                </a:lnTo>
                <a:lnTo>
                  <a:pt x="0" y="931201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84876" y="-413196"/>
            <a:ext cx="20634840" cy="10700196"/>
            <a:chOff x="0" y="0"/>
            <a:chExt cx="27513120" cy="14266928"/>
          </a:xfrm>
        </p:grpSpPr>
        <p:sp>
          <p:nvSpPr>
            <p:cNvPr id="3" name="Freeform 3"/>
            <p:cNvSpPr/>
            <p:nvPr/>
          </p:nvSpPr>
          <p:spPr>
            <a:xfrm flipH="1">
              <a:off x="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2113752" y="444555"/>
              <a:ext cx="2272888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Title Page</a:t>
              </a:r>
            </a:p>
          </p:txBody>
        </p:sp>
        <p:sp>
          <p:nvSpPr>
            <p:cNvPr id="5" name="Freeform 5"/>
            <p:cNvSpPr/>
            <p:nvPr/>
          </p:nvSpPr>
          <p:spPr>
            <a:xfrm flipH="1">
              <a:off x="265486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768613" y="444555"/>
              <a:ext cx="2465800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Reporters</a:t>
              </a:r>
            </a:p>
          </p:txBody>
        </p:sp>
        <p:sp>
          <p:nvSpPr>
            <p:cNvPr id="7" name="Freeform 7"/>
            <p:cNvSpPr/>
            <p:nvPr/>
          </p:nvSpPr>
          <p:spPr>
            <a:xfrm flipH="1">
              <a:off x="5507420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8" name="Group 8"/>
            <p:cNvGrpSpPr/>
            <p:nvPr/>
          </p:nvGrpSpPr>
          <p:grpSpPr>
            <a:xfrm>
              <a:off x="0" y="1426693"/>
              <a:ext cx="25606151" cy="12840236"/>
              <a:chOff x="0" y="0"/>
              <a:chExt cx="4862686" cy="24384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862686" cy="2438400"/>
              </a:xfrm>
              <a:custGeom>
                <a:avLst/>
                <a:gdLst/>
                <a:ahLst/>
                <a:cxnLst/>
                <a:rect l="l" t="t" r="r" b="b"/>
                <a:pathLst>
                  <a:path w="4862686" h="2438400">
                    <a:moveTo>
                      <a:pt x="0" y="0"/>
                    </a:moveTo>
                    <a:lnTo>
                      <a:pt x="4862686" y="0"/>
                    </a:lnTo>
                    <a:lnTo>
                      <a:pt x="4862686" y="2438400"/>
                    </a:lnTo>
                    <a:lnTo>
                      <a:pt x="0" y="24384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3346" tIns="53346" rIns="53346" bIns="53346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7621172" y="444555"/>
              <a:ext cx="2901095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</a:rPr>
                <a:t>Introduction</a:t>
              </a:r>
            </a:p>
          </p:txBody>
        </p:sp>
        <p:sp>
          <p:nvSpPr>
            <p:cNvPr id="12" name="Freeform 12"/>
            <p:cNvSpPr/>
            <p:nvPr/>
          </p:nvSpPr>
          <p:spPr>
            <a:xfrm flipH="1">
              <a:off x="8408515" y="0"/>
              <a:ext cx="19104605" cy="9725531"/>
            </a:xfrm>
            <a:custGeom>
              <a:avLst/>
              <a:gdLst/>
              <a:ahLst/>
              <a:cxnLst/>
              <a:rect l="l" t="t" r="r" b="b"/>
              <a:pathLst>
                <a:path w="19104605" h="9725531">
                  <a:moveTo>
                    <a:pt x="19104605" y="0"/>
                  </a:moveTo>
                  <a:lnTo>
                    <a:pt x="0" y="0"/>
                  </a:lnTo>
                  <a:lnTo>
                    <a:pt x="0" y="9725531"/>
                  </a:lnTo>
                  <a:lnTo>
                    <a:pt x="19104605" y="9725531"/>
                  </a:lnTo>
                  <a:lnTo>
                    <a:pt x="19104605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4298017" y="492180"/>
              <a:ext cx="420901" cy="407126"/>
            </a:xfrm>
            <a:custGeom>
              <a:avLst/>
              <a:gdLst/>
              <a:ahLst/>
              <a:cxnLst/>
              <a:rect l="l" t="t" r="r" b="b"/>
              <a:pathLst>
                <a:path w="420901" h="407126">
                  <a:moveTo>
                    <a:pt x="0" y="0"/>
                  </a:moveTo>
                  <a:lnTo>
                    <a:pt x="420901" y="0"/>
                  </a:lnTo>
                  <a:lnTo>
                    <a:pt x="420901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5102394" y="492180"/>
              <a:ext cx="407126" cy="407126"/>
            </a:xfrm>
            <a:custGeom>
              <a:avLst/>
              <a:gdLst/>
              <a:ahLst/>
              <a:cxnLst/>
              <a:rect l="l" t="t" r="r" b="b"/>
              <a:pathLst>
                <a:path w="407126" h="407126">
                  <a:moveTo>
                    <a:pt x="0" y="0"/>
                  </a:moveTo>
                  <a:lnTo>
                    <a:pt x="407126" y="0"/>
                  </a:lnTo>
                  <a:lnTo>
                    <a:pt x="407126" y="407126"/>
                  </a:lnTo>
                  <a:lnTo>
                    <a:pt x="0" y="407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5" name="Group 15"/>
            <p:cNvGrpSpPr/>
            <p:nvPr/>
          </p:nvGrpSpPr>
          <p:grpSpPr>
            <a:xfrm>
              <a:off x="470417" y="232217"/>
              <a:ext cx="836042" cy="836042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</a:path>
                </a:pathLst>
              </a:custGeom>
              <a:solidFill>
                <a:srgbClr val="5D84BC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76200" y="57150"/>
                <a:ext cx="660400" cy="679450"/>
              </a:xfrm>
              <a:prstGeom prst="rect">
                <a:avLst/>
              </a:prstGeom>
            </p:spPr>
            <p:txBody>
              <a:bodyPr lIns="53346" tIns="53346" rIns="53346" bIns="53346" rtlCol="0" anchor="ctr"/>
              <a:lstStyle/>
              <a:p>
                <a:pPr algn="ctr">
                  <a:lnSpc>
                    <a:spcPts val="337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10522267" y="444555"/>
              <a:ext cx="3801912" cy="469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</a:rPr>
                <a:t>Explore Data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 rot="-3659093">
            <a:off x="-1868818" y="4232977"/>
            <a:ext cx="9017752" cy="132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99"/>
              </a:lnSpc>
            </a:pPr>
            <a:r>
              <a:rPr lang="en-US" sz="7356">
                <a:solidFill>
                  <a:srgbClr val="343F56"/>
                </a:solidFill>
                <a:latin typeface="Hagrid Heavy"/>
              </a:rPr>
              <a:t>VISUALIZATION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557558" y="700388"/>
            <a:ext cx="11321336" cy="9990614"/>
            <a:chOff x="0" y="0"/>
            <a:chExt cx="4771190" cy="42103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771190" cy="4210379"/>
            </a:xfrm>
            <a:custGeom>
              <a:avLst/>
              <a:gdLst/>
              <a:ahLst/>
              <a:cxnLst/>
              <a:rect l="l" t="t" r="r" b="b"/>
              <a:pathLst>
                <a:path w="4771190" h="4210379">
                  <a:moveTo>
                    <a:pt x="0" y="0"/>
                  </a:moveTo>
                  <a:lnTo>
                    <a:pt x="4771190" y="0"/>
                  </a:lnTo>
                  <a:lnTo>
                    <a:pt x="4771190" y="4210379"/>
                  </a:lnTo>
                  <a:lnTo>
                    <a:pt x="0" y="4210379"/>
                  </a:lnTo>
                  <a:lnTo>
                    <a:pt x="0" y="0"/>
                  </a:lnTo>
                </a:path>
              </a:pathLst>
            </a:custGeom>
            <a:solidFill>
              <a:srgbClr val="343F56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8557879" y="1864114"/>
            <a:ext cx="8701421" cy="6558773"/>
            <a:chOff x="0" y="0"/>
            <a:chExt cx="11601895" cy="8745030"/>
          </a:xfrm>
        </p:grpSpPr>
        <p:sp>
          <p:nvSpPr>
            <p:cNvPr id="24" name="TextBox 24"/>
            <p:cNvSpPr txBox="1"/>
            <p:nvPr/>
          </p:nvSpPr>
          <p:spPr>
            <a:xfrm>
              <a:off x="1263202" y="8251212"/>
              <a:ext cx="1048226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5E6CA"/>
                  </a:solidFill>
                  <a:latin typeface="Roboto"/>
                </a:rPr>
                <a:t>Item 1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3444220" y="8251212"/>
              <a:ext cx="1048226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5E6CA"/>
                  </a:solidFill>
                  <a:latin typeface="Roboto"/>
                </a:rPr>
                <a:t>Item 2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625238" y="8251212"/>
              <a:ext cx="1048226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5E6CA"/>
                  </a:solidFill>
                  <a:latin typeface="Roboto"/>
                </a:rPr>
                <a:t>Item 3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806256" y="8251212"/>
              <a:ext cx="1048226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5E6CA"/>
                  </a:solidFill>
                  <a:latin typeface="Roboto"/>
                </a:rPr>
                <a:t>Item 4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9987273" y="8251212"/>
              <a:ext cx="1048226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>
                  <a:solidFill>
                    <a:srgbClr val="F5E6CA"/>
                  </a:solidFill>
                  <a:latin typeface="Roboto"/>
                </a:rPr>
                <a:t>Item 5</a:t>
              </a:r>
            </a:p>
          </p:txBody>
        </p:sp>
        <p:grpSp>
          <p:nvGrpSpPr>
            <p:cNvPr id="29" name="Group 29"/>
            <p:cNvGrpSpPr>
              <a:grpSpLocks noChangeAspect="1"/>
            </p:cNvGrpSpPr>
            <p:nvPr/>
          </p:nvGrpSpPr>
          <p:grpSpPr>
            <a:xfrm>
              <a:off x="696807" y="223097"/>
              <a:ext cx="10905089" cy="7889474"/>
              <a:chOff x="0" y="0"/>
              <a:chExt cx="10905089" cy="7889474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-6350"/>
                <a:ext cx="1090508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089" h="12700">
                    <a:moveTo>
                      <a:pt x="0" y="0"/>
                    </a:moveTo>
                    <a:lnTo>
                      <a:pt x="10905089" y="0"/>
                    </a:lnTo>
                    <a:lnTo>
                      <a:pt x="109050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5E6CA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Freeform 31"/>
              <p:cNvSpPr/>
              <p:nvPr/>
            </p:nvSpPr>
            <p:spPr>
              <a:xfrm>
                <a:off x="0" y="1571545"/>
                <a:ext cx="1090508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089" h="12700">
                    <a:moveTo>
                      <a:pt x="0" y="0"/>
                    </a:moveTo>
                    <a:lnTo>
                      <a:pt x="10905089" y="0"/>
                    </a:lnTo>
                    <a:lnTo>
                      <a:pt x="109050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5E6CA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Freeform 32"/>
              <p:cNvSpPr/>
              <p:nvPr/>
            </p:nvSpPr>
            <p:spPr>
              <a:xfrm>
                <a:off x="0" y="3149439"/>
                <a:ext cx="1090508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089" h="12700">
                    <a:moveTo>
                      <a:pt x="0" y="0"/>
                    </a:moveTo>
                    <a:lnTo>
                      <a:pt x="10905089" y="0"/>
                    </a:lnTo>
                    <a:lnTo>
                      <a:pt x="109050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5E6CA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Freeform 33"/>
              <p:cNvSpPr/>
              <p:nvPr/>
            </p:nvSpPr>
            <p:spPr>
              <a:xfrm>
                <a:off x="0" y="4727334"/>
                <a:ext cx="1090508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089" h="12700">
                    <a:moveTo>
                      <a:pt x="0" y="0"/>
                    </a:moveTo>
                    <a:lnTo>
                      <a:pt x="10905089" y="0"/>
                    </a:lnTo>
                    <a:lnTo>
                      <a:pt x="109050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5E6CA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Freeform 34"/>
              <p:cNvSpPr/>
              <p:nvPr/>
            </p:nvSpPr>
            <p:spPr>
              <a:xfrm>
                <a:off x="0" y="6305229"/>
                <a:ext cx="1090508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089" h="12700">
                    <a:moveTo>
                      <a:pt x="0" y="0"/>
                    </a:moveTo>
                    <a:lnTo>
                      <a:pt x="10905089" y="0"/>
                    </a:lnTo>
                    <a:lnTo>
                      <a:pt x="109050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5E6CA">
                  <a:alpha val="24706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" name="Freeform 35"/>
              <p:cNvSpPr/>
              <p:nvPr/>
            </p:nvSpPr>
            <p:spPr>
              <a:xfrm>
                <a:off x="0" y="7883123"/>
                <a:ext cx="10905089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905089" h="12700">
                    <a:moveTo>
                      <a:pt x="0" y="0"/>
                    </a:moveTo>
                    <a:lnTo>
                      <a:pt x="10905089" y="0"/>
                    </a:lnTo>
                    <a:lnTo>
                      <a:pt x="10905089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F5E6CA">
                  <a:alpha val="60000"/>
                </a:srgbClr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" name="TextBox 36"/>
            <p:cNvSpPr txBox="1"/>
            <p:nvPr/>
          </p:nvSpPr>
          <p:spPr>
            <a:xfrm>
              <a:off x="0" y="-47625"/>
              <a:ext cx="51054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F5E6CA"/>
                  </a:solidFill>
                  <a:latin typeface="Roboto"/>
                </a:rPr>
                <a:t>50 </a:t>
              </a:r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1530270"/>
              <a:ext cx="51054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F5E6CA"/>
                  </a:solidFill>
                  <a:latin typeface="Roboto"/>
                </a:rPr>
                <a:t>40 </a:t>
              </a:r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0" y="3108164"/>
              <a:ext cx="51054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F5E6CA"/>
                  </a:solidFill>
                  <a:latin typeface="Roboto"/>
                </a:rPr>
                <a:t>30 </a:t>
              </a:r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0" y="4686059"/>
              <a:ext cx="51054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F5E6CA"/>
                  </a:solidFill>
                  <a:latin typeface="Roboto"/>
                </a:rPr>
                <a:t>20 </a:t>
              </a:r>
            </a:p>
          </p:txBody>
        </p:sp>
        <p:sp>
          <p:nvSpPr>
            <p:cNvPr id="40" name="TextBox 40"/>
            <p:cNvSpPr txBox="1"/>
            <p:nvPr/>
          </p:nvSpPr>
          <p:spPr>
            <a:xfrm>
              <a:off x="0" y="6263954"/>
              <a:ext cx="51054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F5E6CA"/>
                  </a:solidFill>
                  <a:latin typeface="Roboto"/>
                </a:rPr>
                <a:t>10 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209074" y="7841849"/>
              <a:ext cx="301466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079"/>
                </a:lnSpc>
              </a:pPr>
              <a:r>
                <a:rPr lang="en-US" sz="2199">
                  <a:solidFill>
                    <a:srgbClr val="F5E6CA"/>
                  </a:solidFill>
                  <a:latin typeface="Roboto"/>
                </a:rPr>
                <a:t>0 </a:t>
              </a:r>
            </a:p>
          </p:txBody>
        </p:sp>
        <p:grpSp>
          <p:nvGrpSpPr>
            <p:cNvPr id="42" name="Group 42"/>
            <p:cNvGrpSpPr>
              <a:grpSpLocks noChangeAspect="1"/>
            </p:cNvGrpSpPr>
            <p:nvPr/>
          </p:nvGrpSpPr>
          <p:grpSpPr>
            <a:xfrm>
              <a:off x="1723816" y="159597"/>
              <a:ext cx="8851071" cy="8016474"/>
              <a:chOff x="1027009" y="-63500"/>
              <a:chExt cx="8851071" cy="8016474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1027009" y="5964162"/>
                <a:ext cx="2276313" cy="1988528"/>
              </a:xfrm>
              <a:custGeom>
                <a:avLst/>
                <a:gdLst/>
                <a:ahLst/>
                <a:cxnLst/>
                <a:rect l="l" t="t" r="r" b="b"/>
                <a:pathLst>
                  <a:path w="2276313" h="1988528">
                    <a:moveTo>
                      <a:pt x="127000" y="1925311"/>
                    </a:moveTo>
                    <a:cubicBezTo>
                      <a:pt x="126843" y="1890352"/>
                      <a:pt x="98459" y="1862095"/>
                      <a:pt x="63500" y="1862095"/>
                    </a:cubicBezTo>
                    <a:cubicBezTo>
                      <a:pt x="28540" y="1862095"/>
                      <a:pt x="156" y="1890352"/>
                      <a:pt x="0" y="1925311"/>
                    </a:cubicBezTo>
                    <a:cubicBezTo>
                      <a:pt x="156" y="1960271"/>
                      <a:pt x="28540" y="1988528"/>
                      <a:pt x="63500" y="1988528"/>
                    </a:cubicBezTo>
                    <a:cubicBezTo>
                      <a:pt x="98459" y="1988528"/>
                      <a:pt x="126843" y="1960271"/>
                      <a:pt x="127000" y="1925311"/>
                    </a:cubicBezTo>
                    <a:close/>
                    <a:moveTo>
                      <a:pt x="44767" y="1903734"/>
                    </a:moveTo>
                    <a:cubicBezTo>
                      <a:pt x="32934" y="1914100"/>
                      <a:pt x="31705" y="1932082"/>
                      <a:pt x="42018" y="1943961"/>
                    </a:cubicBezTo>
                    <a:cubicBezTo>
                      <a:pt x="52332" y="1955841"/>
                      <a:pt x="70307" y="1957149"/>
                      <a:pt x="82233" y="1946889"/>
                    </a:cubicBezTo>
                    <a:lnTo>
                      <a:pt x="2263251" y="53416"/>
                    </a:lnTo>
                    <a:cubicBezTo>
                      <a:pt x="2275084" y="43049"/>
                      <a:pt x="2276313" y="25068"/>
                      <a:pt x="2265999" y="13189"/>
                    </a:cubicBezTo>
                    <a:cubicBezTo>
                      <a:pt x="2255686" y="1309"/>
                      <a:pt x="2237710" y="0"/>
                      <a:pt x="2225785" y="10260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Freeform 44"/>
              <p:cNvSpPr/>
              <p:nvPr/>
            </p:nvSpPr>
            <p:spPr>
              <a:xfrm>
                <a:off x="3208027" y="1860971"/>
                <a:ext cx="2277071" cy="4198246"/>
              </a:xfrm>
              <a:custGeom>
                <a:avLst/>
                <a:gdLst/>
                <a:ahLst/>
                <a:cxnLst/>
                <a:rect l="l" t="t" r="r" b="b"/>
                <a:pathLst>
                  <a:path w="2277071" h="4198246">
                    <a:moveTo>
                      <a:pt x="127000" y="4135029"/>
                    </a:moveTo>
                    <a:cubicBezTo>
                      <a:pt x="126843" y="4100070"/>
                      <a:pt x="98459" y="4071812"/>
                      <a:pt x="63500" y="4071812"/>
                    </a:cubicBezTo>
                    <a:cubicBezTo>
                      <a:pt x="28540" y="4071812"/>
                      <a:pt x="156" y="4100070"/>
                      <a:pt x="0" y="4135029"/>
                    </a:cubicBezTo>
                    <a:cubicBezTo>
                      <a:pt x="156" y="4169988"/>
                      <a:pt x="28540" y="4198246"/>
                      <a:pt x="63500" y="4198246"/>
                    </a:cubicBezTo>
                    <a:cubicBezTo>
                      <a:pt x="98459" y="4198246"/>
                      <a:pt x="126843" y="4169988"/>
                      <a:pt x="127000" y="4135029"/>
                    </a:cubicBezTo>
                    <a:close/>
                    <a:moveTo>
                      <a:pt x="38268" y="4121615"/>
                    </a:moveTo>
                    <a:cubicBezTo>
                      <a:pt x="30946" y="4135539"/>
                      <a:pt x="36255" y="4152763"/>
                      <a:pt x="50146" y="4160148"/>
                    </a:cubicBezTo>
                    <a:cubicBezTo>
                      <a:pt x="64037" y="4167532"/>
                      <a:pt x="81284" y="4162300"/>
                      <a:pt x="88731" y="4148442"/>
                    </a:cubicBezTo>
                    <a:lnTo>
                      <a:pt x="2269748" y="45916"/>
                    </a:lnTo>
                    <a:cubicBezTo>
                      <a:pt x="2277071" y="31993"/>
                      <a:pt x="2271762" y="14769"/>
                      <a:pt x="2257871" y="7384"/>
                    </a:cubicBezTo>
                    <a:cubicBezTo>
                      <a:pt x="2243980" y="0"/>
                      <a:pt x="2226733" y="5231"/>
                      <a:pt x="2219286" y="19089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" name="Freeform 45"/>
              <p:cNvSpPr/>
              <p:nvPr/>
            </p:nvSpPr>
            <p:spPr>
              <a:xfrm>
                <a:off x="5389044" y="1830257"/>
                <a:ext cx="2277019" cy="1358083"/>
              </a:xfrm>
              <a:custGeom>
                <a:avLst/>
                <a:gdLst/>
                <a:ahLst/>
                <a:cxnLst/>
                <a:rect l="l" t="t" r="r" b="b"/>
                <a:pathLst>
                  <a:path w="2277019" h="1358083">
                    <a:moveTo>
                      <a:pt x="127000" y="63217"/>
                    </a:moveTo>
                    <a:cubicBezTo>
                      <a:pt x="126844" y="28257"/>
                      <a:pt x="98460" y="0"/>
                      <a:pt x="63500" y="0"/>
                    </a:cubicBezTo>
                    <a:cubicBezTo>
                      <a:pt x="28541" y="0"/>
                      <a:pt x="157" y="28257"/>
                      <a:pt x="0" y="63217"/>
                    </a:cubicBezTo>
                    <a:cubicBezTo>
                      <a:pt x="157" y="98176"/>
                      <a:pt x="28541" y="126433"/>
                      <a:pt x="63500" y="126433"/>
                    </a:cubicBezTo>
                    <a:cubicBezTo>
                      <a:pt x="98460" y="126433"/>
                      <a:pt x="126844" y="98176"/>
                      <a:pt x="127000" y="63217"/>
                    </a:cubicBezTo>
                    <a:close/>
                    <a:moveTo>
                      <a:pt x="77814" y="38485"/>
                    </a:moveTo>
                    <a:cubicBezTo>
                      <a:pt x="64163" y="30666"/>
                      <a:pt x="46760" y="35351"/>
                      <a:pt x="38879" y="48967"/>
                    </a:cubicBezTo>
                    <a:cubicBezTo>
                      <a:pt x="30999" y="62582"/>
                      <a:pt x="35606" y="80007"/>
                      <a:pt x="49186" y="87948"/>
                    </a:cubicBezTo>
                    <a:lnTo>
                      <a:pt x="2230204" y="1350264"/>
                    </a:lnTo>
                    <a:cubicBezTo>
                      <a:pt x="2243855" y="1358083"/>
                      <a:pt x="2261259" y="1353398"/>
                      <a:pt x="2269139" y="1339782"/>
                    </a:cubicBezTo>
                    <a:cubicBezTo>
                      <a:pt x="2277019" y="1326167"/>
                      <a:pt x="2272412" y="1308742"/>
                      <a:pt x="2258832" y="1300801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Freeform 46"/>
              <p:cNvSpPr/>
              <p:nvPr/>
            </p:nvSpPr>
            <p:spPr>
              <a:xfrm>
                <a:off x="7570062" y="2776994"/>
                <a:ext cx="2308018" cy="442012"/>
              </a:xfrm>
              <a:custGeom>
                <a:avLst/>
                <a:gdLst/>
                <a:ahLst/>
                <a:cxnLst/>
                <a:rect l="l" t="t" r="r" b="b"/>
                <a:pathLst>
                  <a:path w="2308018" h="442012">
                    <a:moveTo>
                      <a:pt x="127000" y="378795"/>
                    </a:moveTo>
                    <a:cubicBezTo>
                      <a:pt x="126843" y="343836"/>
                      <a:pt x="98460" y="315579"/>
                      <a:pt x="63500" y="315579"/>
                    </a:cubicBezTo>
                    <a:cubicBezTo>
                      <a:pt x="28540" y="315579"/>
                      <a:pt x="157" y="343836"/>
                      <a:pt x="0" y="378795"/>
                    </a:cubicBezTo>
                    <a:cubicBezTo>
                      <a:pt x="157" y="413755"/>
                      <a:pt x="28540" y="442012"/>
                      <a:pt x="63500" y="442012"/>
                    </a:cubicBezTo>
                    <a:cubicBezTo>
                      <a:pt x="98460" y="442012"/>
                      <a:pt x="126843" y="413755"/>
                      <a:pt x="127000" y="378795"/>
                    </a:cubicBezTo>
                    <a:close/>
                    <a:moveTo>
                      <a:pt x="59408" y="350515"/>
                    </a:moveTo>
                    <a:cubicBezTo>
                      <a:pt x="43848" y="352837"/>
                      <a:pt x="33093" y="367300"/>
                      <a:pt x="35346" y="382869"/>
                    </a:cubicBezTo>
                    <a:cubicBezTo>
                      <a:pt x="37598" y="398439"/>
                      <a:pt x="52012" y="409259"/>
                      <a:pt x="67592" y="407076"/>
                    </a:cubicBezTo>
                    <a:lnTo>
                      <a:pt x="2248610" y="91497"/>
                    </a:lnTo>
                    <a:cubicBezTo>
                      <a:pt x="2264170" y="89175"/>
                      <a:pt x="2274925" y="74712"/>
                      <a:pt x="2272672" y="59143"/>
                    </a:cubicBezTo>
                    <a:cubicBezTo>
                      <a:pt x="2270420" y="43573"/>
                      <a:pt x="2256006" y="32753"/>
                      <a:pt x="2240426" y="34936"/>
                    </a:cubicBezTo>
                    <a:close/>
                    <a:moveTo>
                      <a:pt x="2308018" y="63217"/>
                    </a:moveTo>
                    <a:cubicBezTo>
                      <a:pt x="2307861" y="28257"/>
                      <a:pt x="2279478" y="0"/>
                      <a:pt x="2244518" y="0"/>
                    </a:cubicBezTo>
                    <a:cubicBezTo>
                      <a:pt x="2209558" y="0"/>
                      <a:pt x="2181175" y="28257"/>
                      <a:pt x="2181018" y="63217"/>
                    </a:cubicBezTo>
                    <a:cubicBezTo>
                      <a:pt x="2181175" y="98176"/>
                      <a:pt x="2209558" y="126433"/>
                      <a:pt x="2244518" y="126433"/>
                    </a:cubicBezTo>
                    <a:cubicBezTo>
                      <a:pt x="2279478" y="126433"/>
                      <a:pt x="2307861" y="98176"/>
                      <a:pt x="2308018" y="63217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Freeform 47"/>
              <p:cNvSpPr/>
              <p:nvPr/>
            </p:nvSpPr>
            <p:spPr>
              <a:xfrm>
                <a:off x="1027009" y="5932783"/>
                <a:ext cx="2277019" cy="1358083"/>
              </a:xfrm>
              <a:custGeom>
                <a:avLst/>
                <a:gdLst/>
                <a:ahLst/>
                <a:cxnLst/>
                <a:rect l="l" t="t" r="r" b="b"/>
                <a:pathLst>
                  <a:path w="2277019" h="1358083">
                    <a:moveTo>
                      <a:pt x="127000" y="63217"/>
                    </a:moveTo>
                    <a:cubicBezTo>
                      <a:pt x="126843" y="28258"/>
                      <a:pt x="98459" y="0"/>
                      <a:pt x="63500" y="0"/>
                    </a:cubicBezTo>
                    <a:cubicBezTo>
                      <a:pt x="28540" y="0"/>
                      <a:pt x="156" y="28258"/>
                      <a:pt x="0" y="63217"/>
                    </a:cubicBezTo>
                    <a:cubicBezTo>
                      <a:pt x="156" y="98176"/>
                      <a:pt x="28540" y="126434"/>
                      <a:pt x="63500" y="126434"/>
                    </a:cubicBezTo>
                    <a:cubicBezTo>
                      <a:pt x="98459" y="126434"/>
                      <a:pt x="126843" y="98176"/>
                      <a:pt x="127000" y="63217"/>
                    </a:cubicBezTo>
                    <a:close/>
                    <a:moveTo>
                      <a:pt x="77814" y="38485"/>
                    </a:moveTo>
                    <a:cubicBezTo>
                      <a:pt x="64163" y="30666"/>
                      <a:pt x="46759" y="35351"/>
                      <a:pt x="38879" y="48967"/>
                    </a:cubicBezTo>
                    <a:cubicBezTo>
                      <a:pt x="30998" y="62582"/>
                      <a:pt x="35606" y="80007"/>
                      <a:pt x="49186" y="87948"/>
                    </a:cubicBezTo>
                    <a:lnTo>
                      <a:pt x="2230204" y="1350264"/>
                    </a:lnTo>
                    <a:cubicBezTo>
                      <a:pt x="2243855" y="1358084"/>
                      <a:pt x="2261259" y="1353399"/>
                      <a:pt x="2269139" y="1339782"/>
                    </a:cubicBezTo>
                    <a:cubicBezTo>
                      <a:pt x="2277019" y="1326167"/>
                      <a:pt x="2272412" y="1308742"/>
                      <a:pt x="2258832" y="1300801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8" name="Freeform 48"/>
              <p:cNvSpPr/>
              <p:nvPr/>
            </p:nvSpPr>
            <p:spPr>
              <a:xfrm>
                <a:off x="3208027" y="4701873"/>
                <a:ext cx="2276372" cy="2619659"/>
              </a:xfrm>
              <a:custGeom>
                <a:avLst/>
                <a:gdLst/>
                <a:ahLst/>
                <a:cxnLst/>
                <a:rect l="l" t="t" r="r" b="b"/>
                <a:pathLst>
                  <a:path w="2276372" h="2619659">
                    <a:moveTo>
                      <a:pt x="127000" y="2556443"/>
                    </a:moveTo>
                    <a:cubicBezTo>
                      <a:pt x="126843" y="2521484"/>
                      <a:pt x="98459" y="2493227"/>
                      <a:pt x="63500" y="2493227"/>
                    </a:cubicBezTo>
                    <a:cubicBezTo>
                      <a:pt x="28540" y="2493227"/>
                      <a:pt x="156" y="2521484"/>
                      <a:pt x="0" y="2556443"/>
                    </a:cubicBezTo>
                    <a:cubicBezTo>
                      <a:pt x="156" y="2591402"/>
                      <a:pt x="28540" y="2619659"/>
                      <a:pt x="63500" y="2619659"/>
                    </a:cubicBezTo>
                    <a:cubicBezTo>
                      <a:pt x="98459" y="2619659"/>
                      <a:pt x="126843" y="2591402"/>
                      <a:pt x="127000" y="2556443"/>
                    </a:cubicBezTo>
                    <a:close/>
                    <a:moveTo>
                      <a:pt x="41876" y="2537763"/>
                    </a:moveTo>
                    <a:cubicBezTo>
                      <a:pt x="31645" y="2549713"/>
                      <a:pt x="32998" y="2567686"/>
                      <a:pt x="44903" y="2577970"/>
                    </a:cubicBezTo>
                    <a:cubicBezTo>
                      <a:pt x="56807" y="2588254"/>
                      <a:pt x="74786" y="2586982"/>
                      <a:pt x="85123" y="2575123"/>
                    </a:cubicBezTo>
                    <a:lnTo>
                      <a:pt x="2266141" y="50492"/>
                    </a:lnTo>
                    <a:cubicBezTo>
                      <a:pt x="2276372" y="38541"/>
                      <a:pt x="2275019" y="20569"/>
                      <a:pt x="2263114" y="10284"/>
                    </a:cubicBezTo>
                    <a:cubicBezTo>
                      <a:pt x="2251210" y="0"/>
                      <a:pt x="2233232" y="1272"/>
                      <a:pt x="2222894" y="13131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Freeform 49"/>
              <p:cNvSpPr/>
              <p:nvPr/>
            </p:nvSpPr>
            <p:spPr>
              <a:xfrm>
                <a:off x="5389044" y="4670467"/>
                <a:ext cx="2276620" cy="884320"/>
              </a:xfrm>
              <a:custGeom>
                <a:avLst/>
                <a:gdLst/>
                <a:ahLst/>
                <a:cxnLst/>
                <a:rect l="l" t="t" r="r" b="b"/>
                <a:pathLst>
                  <a:path w="2276620" h="884320">
                    <a:moveTo>
                      <a:pt x="127000" y="63217"/>
                    </a:moveTo>
                    <a:cubicBezTo>
                      <a:pt x="126844" y="28258"/>
                      <a:pt x="98460" y="0"/>
                      <a:pt x="63500" y="0"/>
                    </a:cubicBezTo>
                    <a:cubicBezTo>
                      <a:pt x="28541" y="0"/>
                      <a:pt x="157" y="28258"/>
                      <a:pt x="0" y="63217"/>
                    </a:cubicBezTo>
                    <a:cubicBezTo>
                      <a:pt x="157" y="98176"/>
                      <a:pt x="28541" y="126434"/>
                      <a:pt x="63500" y="126434"/>
                    </a:cubicBezTo>
                    <a:cubicBezTo>
                      <a:pt x="98460" y="126434"/>
                      <a:pt x="126844" y="98176"/>
                      <a:pt x="127000" y="63217"/>
                    </a:cubicBezTo>
                    <a:close/>
                    <a:moveTo>
                      <a:pt x="73220" y="36346"/>
                    </a:moveTo>
                    <a:cubicBezTo>
                      <a:pt x="58403" y="31061"/>
                      <a:pt x="42100" y="38747"/>
                      <a:pt x="36749" y="53540"/>
                    </a:cubicBezTo>
                    <a:cubicBezTo>
                      <a:pt x="31398" y="68334"/>
                      <a:pt x="39010" y="84671"/>
                      <a:pt x="53780" y="90088"/>
                    </a:cubicBezTo>
                    <a:lnTo>
                      <a:pt x="2234798" y="879035"/>
                    </a:lnTo>
                    <a:cubicBezTo>
                      <a:pt x="2249615" y="884321"/>
                      <a:pt x="2265917" y="876635"/>
                      <a:pt x="2271269" y="861841"/>
                    </a:cubicBezTo>
                    <a:cubicBezTo>
                      <a:pt x="2276621" y="847048"/>
                      <a:pt x="2269008" y="830711"/>
                      <a:pt x="2254238" y="825294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0" name="Freeform 50"/>
              <p:cNvSpPr/>
              <p:nvPr/>
            </p:nvSpPr>
            <p:spPr>
              <a:xfrm>
                <a:off x="7570062" y="-63217"/>
                <a:ext cx="2308018" cy="5649065"/>
              </a:xfrm>
              <a:custGeom>
                <a:avLst/>
                <a:gdLst/>
                <a:ahLst/>
                <a:cxnLst/>
                <a:rect l="l" t="t" r="r" b="b"/>
                <a:pathLst>
                  <a:path w="2308018" h="5649065">
                    <a:moveTo>
                      <a:pt x="127000" y="5585849"/>
                    </a:moveTo>
                    <a:cubicBezTo>
                      <a:pt x="126843" y="5550889"/>
                      <a:pt x="98460" y="5522632"/>
                      <a:pt x="63500" y="5522632"/>
                    </a:cubicBezTo>
                    <a:cubicBezTo>
                      <a:pt x="28540" y="5522632"/>
                      <a:pt x="157" y="5550889"/>
                      <a:pt x="0" y="5585849"/>
                    </a:cubicBezTo>
                    <a:cubicBezTo>
                      <a:pt x="157" y="5620808"/>
                      <a:pt x="28540" y="5649065"/>
                      <a:pt x="63500" y="5649065"/>
                    </a:cubicBezTo>
                    <a:cubicBezTo>
                      <a:pt x="98460" y="5649065"/>
                      <a:pt x="126843" y="5620808"/>
                      <a:pt x="127000" y="5585849"/>
                    </a:cubicBezTo>
                    <a:close/>
                    <a:moveTo>
                      <a:pt x="36923" y="5575352"/>
                    </a:moveTo>
                    <a:cubicBezTo>
                      <a:pt x="31210" y="5590010"/>
                      <a:pt x="38419" y="5606529"/>
                      <a:pt x="53051" y="5612307"/>
                    </a:cubicBezTo>
                    <a:cubicBezTo>
                      <a:pt x="67683" y="5618086"/>
                      <a:pt x="84234" y="5610950"/>
                      <a:pt x="90077" y="5596344"/>
                    </a:cubicBezTo>
                    <a:lnTo>
                      <a:pt x="2271095" y="73713"/>
                    </a:lnTo>
                    <a:cubicBezTo>
                      <a:pt x="2276808" y="59055"/>
                      <a:pt x="2269599" y="42537"/>
                      <a:pt x="2254967" y="36758"/>
                    </a:cubicBezTo>
                    <a:cubicBezTo>
                      <a:pt x="2240335" y="30980"/>
                      <a:pt x="2223784" y="38115"/>
                      <a:pt x="2217941" y="52721"/>
                    </a:cubicBezTo>
                    <a:close/>
                    <a:moveTo>
                      <a:pt x="2308018" y="63217"/>
                    </a:moveTo>
                    <a:lnTo>
                      <a:pt x="2308018" y="63217"/>
                    </a:lnTo>
                    <a:cubicBezTo>
                      <a:pt x="2307861" y="28258"/>
                      <a:pt x="2279478" y="0"/>
                      <a:pt x="2244518" y="0"/>
                    </a:cubicBezTo>
                    <a:cubicBezTo>
                      <a:pt x="2209558" y="0"/>
                      <a:pt x="2181175" y="28258"/>
                      <a:pt x="2181018" y="63217"/>
                    </a:cubicBezTo>
                    <a:lnTo>
                      <a:pt x="2181018" y="63217"/>
                    </a:lnTo>
                    <a:cubicBezTo>
                      <a:pt x="2181175" y="98176"/>
                      <a:pt x="2209558" y="126434"/>
                      <a:pt x="2244518" y="126434"/>
                    </a:cubicBezTo>
                    <a:cubicBezTo>
                      <a:pt x="2279478" y="126434"/>
                      <a:pt x="2307861" y="98176"/>
                      <a:pt x="2308018" y="63217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1" name="Freeform 51"/>
              <p:cNvSpPr/>
              <p:nvPr/>
            </p:nvSpPr>
            <p:spPr>
              <a:xfrm>
                <a:off x="1027009" y="3123952"/>
                <a:ext cx="2276313" cy="1988528"/>
              </a:xfrm>
              <a:custGeom>
                <a:avLst/>
                <a:gdLst/>
                <a:ahLst/>
                <a:cxnLst/>
                <a:rect l="l" t="t" r="r" b="b"/>
                <a:pathLst>
                  <a:path w="2276313" h="1988528">
                    <a:moveTo>
                      <a:pt x="127000" y="1925311"/>
                    </a:moveTo>
                    <a:cubicBezTo>
                      <a:pt x="126843" y="1890352"/>
                      <a:pt x="98459" y="1862094"/>
                      <a:pt x="63500" y="1862094"/>
                    </a:cubicBezTo>
                    <a:cubicBezTo>
                      <a:pt x="28540" y="1862094"/>
                      <a:pt x="156" y="1890352"/>
                      <a:pt x="0" y="1925311"/>
                    </a:cubicBezTo>
                    <a:cubicBezTo>
                      <a:pt x="156" y="1960270"/>
                      <a:pt x="28540" y="1988528"/>
                      <a:pt x="63500" y="1988528"/>
                    </a:cubicBezTo>
                    <a:cubicBezTo>
                      <a:pt x="98459" y="1988528"/>
                      <a:pt x="126843" y="1960270"/>
                      <a:pt x="127000" y="1925311"/>
                    </a:cubicBezTo>
                    <a:close/>
                    <a:moveTo>
                      <a:pt x="44767" y="1903733"/>
                    </a:moveTo>
                    <a:cubicBezTo>
                      <a:pt x="32934" y="1914100"/>
                      <a:pt x="31705" y="1932081"/>
                      <a:pt x="42018" y="1943960"/>
                    </a:cubicBezTo>
                    <a:cubicBezTo>
                      <a:pt x="52332" y="1955840"/>
                      <a:pt x="70307" y="1957149"/>
                      <a:pt x="82233" y="1946889"/>
                    </a:cubicBezTo>
                    <a:lnTo>
                      <a:pt x="2263251" y="53415"/>
                    </a:lnTo>
                    <a:cubicBezTo>
                      <a:pt x="2275084" y="43049"/>
                      <a:pt x="2276313" y="25068"/>
                      <a:pt x="2265999" y="13188"/>
                    </a:cubicBezTo>
                    <a:cubicBezTo>
                      <a:pt x="2255686" y="1309"/>
                      <a:pt x="2237710" y="0"/>
                      <a:pt x="2225785" y="10260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Freeform 52"/>
              <p:cNvSpPr/>
              <p:nvPr/>
            </p:nvSpPr>
            <p:spPr>
              <a:xfrm>
                <a:off x="3208027" y="3092573"/>
                <a:ext cx="2276620" cy="884320"/>
              </a:xfrm>
              <a:custGeom>
                <a:avLst/>
                <a:gdLst/>
                <a:ahLst/>
                <a:cxnLst/>
                <a:rect l="l" t="t" r="r" b="b"/>
                <a:pathLst>
                  <a:path w="2276620" h="884320">
                    <a:moveTo>
                      <a:pt x="127000" y="63216"/>
                    </a:moveTo>
                    <a:cubicBezTo>
                      <a:pt x="126843" y="28257"/>
                      <a:pt x="98459" y="0"/>
                      <a:pt x="63500" y="0"/>
                    </a:cubicBezTo>
                    <a:cubicBezTo>
                      <a:pt x="28540" y="0"/>
                      <a:pt x="156" y="28257"/>
                      <a:pt x="0" y="63216"/>
                    </a:cubicBezTo>
                    <a:cubicBezTo>
                      <a:pt x="156" y="98176"/>
                      <a:pt x="28540" y="126433"/>
                      <a:pt x="63500" y="126433"/>
                    </a:cubicBezTo>
                    <a:cubicBezTo>
                      <a:pt x="98459" y="126433"/>
                      <a:pt x="126843" y="98176"/>
                      <a:pt x="127000" y="63216"/>
                    </a:cubicBezTo>
                    <a:close/>
                    <a:moveTo>
                      <a:pt x="73220" y="36346"/>
                    </a:moveTo>
                    <a:cubicBezTo>
                      <a:pt x="58402" y="31060"/>
                      <a:pt x="42100" y="38746"/>
                      <a:pt x="36748" y="53540"/>
                    </a:cubicBezTo>
                    <a:cubicBezTo>
                      <a:pt x="31397" y="68333"/>
                      <a:pt x="39010" y="84670"/>
                      <a:pt x="53779" y="90087"/>
                    </a:cubicBezTo>
                    <a:lnTo>
                      <a:pt x="2234797" y="879035"/>
                    </a:lnTo>
                    <a:cubicBezTo>
                      <a:pt x="2249614" y="884320"/>
                      <a:pt x="2265917" y="876634"/>
                      <a:pt x="2271268" y="861841"/>
                    </a:cubicBezTo>
                    <a:cubicBezTo>
                      <a:pt x="2276620" y="847047"/>
                      <a:pt x="2269007" y="830710"/>
                      <a:pt x="2254237" y="825293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3" name="Freeform 53"/>
              <p:cNvSpPr/>
              <p:nvPr/>
            </p:nvSpPr>
            <p:spPr>
              <a:xfrm>
                <a:off x="5389044" y="1546314"/>
                <a:ext cx="2276140" cy="2461639"/>
              </a:xfrm>
              <a:custGeom>
                <a:avLst/>
                <a:gdLst/>
                <a:ahLst/>
                <a:cxnLst/>
                <a:rect l="l" t="t" r="r" b="b"/>
                <a:pathLst>
                  <a:path w="2276140" h="2461639">
                    <a:moveTo>
                      <a:pt x="127000" y="2398423"/>
                    </a:moveTo>
                    <a:cubicBezTo>
                      <a:pt x="126844" y="2363464"/>
                      <a:pt x="98460" y="2335206"/>
                      <a:pt x="63500" y="2335206"/>
                    </a:cubicBezTo>
                    <a:cubicBezTo>
                      <a:pt x="28541" y="2335206"/>
                      <a:pt x="157" y="2363464"/>
                      <a:pt x="0" y="2398423"/>
                    </a:cubicBezTo>
                    <a:cubicBezTo>
                      <a:pt x="157" y="2433382"/>
                      <a:pt x="28541" y="2461639"/>
                      <a:pt x="63500" y="2461639"/>
                    </a:cubicBezTo>
                    <a:cubicBezTo>
                      <a:pt x="98460" y="2461639"/>
                      <a:pt x="126844" y="2433382"/>
                      <a:pt x="127000" y="2398423"/>
                    </a:cubicBezTo>
                    <a:close/>
                    <a:moveTo>
                      <a:pt x="42486" y="2379059"/>
                    </a:moveTo>
                    <a:cubicBezTo>
                      <a:pt x="31877" y="2390675"/>
                      <a:pt x="32654" y="2408682"/>
                      <a:pt x="44222" y="2419343"/>
                    </a:cubicBezTo>
                    <a:cubicBezTo>
                      <a:pt x="55791" y="2430003"/>
                      <a:pt x="73801" y="2429308"/>
                      <a:pt x="84514" y="2417787"/>
                    </a:cubicBezTo>
                    <a:lnTo>
                      <a:pt x="2265531" y="50945"/>
                    </a:lnTo>
                    <a:cubicBezTo>
                      <a:pt x="2276140" y="39328"/>
                      <a:pt x="2275364" y="21322"/>
                      <a:pt x="2263795" y="10661"/>
                    </a:cubicBezTo>
                    <a:cubicBezTo>
                      <a:pt x="2252227" y="0"/>
                      <a:pt x="2234217" y="696"/>
                      <a:pt x="2223505" y="12217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4" name="Freeform 54"/>
              <p:cNvSpPr/>
              <p:nvPr/>
            </p:nvSpPr>
            <p:spPr>
              <a:xfrm>
                <a:off x="7570062" y="1199099"/>
                <a:ext cx="2308018" cy="442012"/>
              </a:xfrm>
              <a:custGeom>
                <a:avLst/>
                <a:gdLst/>
                <a:ahLst/>
                <a:cxnLst/>
                <a:rect l="l" t="t" r="r" b="b"/>
                <a:pathLst>
                  <a:path w="2308018" h="442012">
                    <a:moveTo>
                      <a:pt x="127000" y="378796"/>
                    </a:moveTo>
                    <a:cubicBezTo>
                      <a:pt x="126843" y="343836"/>
                      <a:pt x="98460" y="315579"/>
                      <a:pt x="63500" y="315579"/>
                    </a:cubicBezTo>
                    <a:cubicBezTo>
                      <a:pt x="28540" y="315579"/>
                      <a:pt x="157" y="343836"/>
                      <a:pt x="0" y="378796"/>
                    </a:cubicBezTo>
                    <a:cubicBezTo>
                      <a:pt x="157" y="413755"/>
                      <a:pt x="28540" y="442012"/>
                      <a:pt x="63500" y="442012"/>
                    </a:cubicBezTo>
                    <a:cubicBezTo>
                      <a:pt x="98460" y="442012"/>
                      <a:pt x="126843" y="413755"/>
                      <a:pt x="127000" y="378796"/>
                    </a:cubicBezTo>
                    <a:close/>
                    <a:moveTo>
                      <a:pt x="59408" y="350515"/>
                    </a:moveTo>
                    <a:cubicBezTo>
                      <a:pt x="43848" y="352838"/>
                      <a:pt x="33093" y="367300"/>
                      <a:pt x="35346" y="382869"/>
                    </a:cubicBezTo>
                    <a:cubicBezTo>
                      <a:pt x="37598" y="398439"/>
                      <a:pt x="52012" y="409259"/>
                      <a:pt x="67592" y="407076"/>
                    </a:cubicBezTo>
                    <a:lnTo>
                      <a:pt x="2248610" y="91497"/>
                    </a:lnTo>
                    <a:cubicBezTo>
                      <a:pt x="2264170" y="89175"/>
                      <a:pt x="2274925" y="74713"/>
                      <a:pt x="2272672" y="59143"/>
                    </a:cubicBezTo>
                    <a:cubicBezTo>
                      <a:pt x="2270420" y="43573"/>
                      <a:pt x="2256006" y="32753"/>
                      <a:pt x="2240426" y="34936"/>
                    </a:cubicBezTo>
                    <a:close/>
                    <a:moveTo>
                      <a:pt x="2308018" y="63217"/>
                    </a:moveTo>
                    <a:cubicBezTo>
                      <a:pt x="2307861" y="28258"/>
                      <a:pt x="2279478" y="0"/>
                      <a:pt x="2244518" y="0"/>
                    </a:cubicBezTo>
                    <a:cubicBezTo>
                      <a:pt x="2209558" y="0"/>
                      <a:pt x="2181175" y="28258"/>
                      <a:pt x="2181018" y="63217"/>
                    </a:cubicBezTo>
                    <a:cubicBezTo>
                      <a:pt x="2181175" y="98176"/>
                      <a:pt x="2209558" y="126433"/>
                      <a:pt x="2244518" y="126433"/>
                    </a:cubicBezTo>
                    <a:cubicBezTo>
                      <a:pt x="2279478" y="126433"/>
                      <a:pt x="2307861" y="98176"/>
                      <a:pt x="2308018" y="63217"/>
                    </a:cubicBezTo>
                    <a:close/>
                  </a:path>
                </a:pathLst>
              </a:custGeom>
              <a:solidFill>
                <a:srgbClr val="F5E6CA"/>
              </a:solidFill>
            </p:spPr>
            <p:txBody>
              <a:bodyPr/>
              <a:lstStyle/>
              <a:p>
                <a:endParaRPr lang="en-US"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 rot="-3659093">
            <a:off x="868556" y="4999696"/>
            <a:ext cx="9017752" cy="1320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99"/>
              </a:lnSpc>
            </a:pPr>
            <a:r>
              <a:rPr lang="en-US" sz="7356">
                <a:solidFill>
                  <a:srgbClr val="343F56"/>
                </a:solidFill>
                <a:latin typeface="Hagrid Heavy"/>
              </a:rPr>
              <a:t>EXPLORATION</a:t>
            </a:r>
          </a:p>
        </p:txBody>
      </p:sp>
      <p:sp>
        <p:nvSpPr>
          <p:cNvPr id="56" name="TextBox 56"/>
          <p:cNvSpPr txBox="1"/>
          <p:nvPr/>
        </p:nvSpPr>
        <p:spPr>
          <a:xfrm rot="-3659093">
            <a:off x="2818773" y="5158920"/>
            <a:ext cx="1896327" cy="101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89"/>
              </a:lnSpc>
            </a:pPr>
            <a:r>
              <a:rPr lang="en-US" sz="5635">
                <a:solidFill>
                  <a:srgbClr val="343F56"/>
                </a:solidFill>
                <a:latin typeface="Hagrid Heavy"/>
              </a:rPr>
              <a:t>AND</a:t>
            </a:r>
          </a:p>
        </p:txBody>
      </p:sp>
      <p:sp>
        <p:nvSpPr>
          <p:cNvPr id="57" name="TextBox 57"/>
          <p:cNvSpPr txBox="1"/>
          <p:nvPr/>
        </p:nvSpPr>
        <p:spPr>
          <a:xfrm rot="-3659093">
            <a:off x="90071" y="3889444"/>
            <a:ext cx="2402992" cy="101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889"/>
              </a:lnSpc>
            </a:pPr>
            <a:r>
              <a:rPr lang="en-US" sz="5635">
                <a:solidFill>
                  <a:srgbClr val="343F56"/>
                </a:solidFill>
                <a:latin typeface="Hagrid Heavy"/>
              </a:rPr>
              <a:t>DATA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3F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14041" y="666750"/>
            <a:ext cx="16228082" cy="675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700"/>
              </a:lnSpc>
            </a:pPr>
            <a:r>
              <a:rPr lang="en-US" sz="18357">
                <a:solidFill>
                  <a:srgbClr val="F5E6CA"/>
                </a:solidFill>
                <a:latin typeface="Hagrid Heavy"/>
              </a:rPr>
              <a:t>SALES ANALYSIS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10411" y="6530940"/>
            <a:ext cx="16248889" cy="3756059"/>
            <a:chOff x="-5083" y="-342988"/>
            <a:chExt cx="3969471" cy="9175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64388" cy="323284"/>
            </a:xfrm>
            <a:custGeom>
              <a:avLst/>
              <a:gdLst/>
              <a:ahLst/>
              <a:cxnLst/>
              <a:rect l="l" t="t" r="r" b="b"/>
              <a:pathLst>
                <a:path w="3964388" h="323284">
                  <a:moveTo>
                    <a:pt x="0" y="0"/>
                  </a:moveTo>
                  <a:lnTo>
                    <a:pt x="3964388" y="0"/>
                  </a:lnTo>
                  <a:lnTo>
                    <a:pt x="3964388" y="323284"/>
                  </a:lnTo>
                  <a:lnTo>
                    <a:pt x="0" y="323284"/>
                  </a:lnTo>
                  <a:lnTo>
                    <a:pt x="0" y="0"/>
                  </a:lnTo>
                </a:path>
              </a:pathLst>
            </a:custGeom>
            <a:solidFill>
              <a:srgbClr val="F5E6CA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5083" y="-342988"/>
              <a:ext cx="3963773" cy="917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8399"/>
                </a:lnSpc>
              </a:pPr>
              <a:r>
                <a:rPr lang="en-US" sz="5999" dirty="0">
                  <a:solidFill>
                    <a:srgbClr val="000000"/>
                  </a:solidFill>
                  <a:latin typeface="Open Sans Bold"/>
                </a:rPr>
                <a:t>Quantity and sales 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560</Words>
  <Application>Microsoft Office PowerPoint</Application>
  <PresentationFormat>Custom</PresentationFormat>
  <Paragraphs>214</Paragraphs>
  <Slides>38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DM Sans Bold</vt:lpstr>
      <vt:lpstr>Hagrid Heavy</vt:lpstr>
      <vt:lpstr>Open Sans Bold</vt:lpstr>
      <vt:lpstr>Calibri</vt:lpstr>
      <vt:lpstr>DM Sans</vt:lpstr>
      <vt:lpstr>Open Sauce Heavy</vt:lpstr>
      <vt:lpstr>Open Sauce</vt:lpstr>
      <vt:lpstr>Arial</vt:lpstr>
      <vt:lpstr>Roboto</vt:lpstr>
      <vt:lpstr>Oswald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Store</dc:title>
  <cp:lastModifiedBy>Adnan Manzor</cp:lastModifiedBy>
  <cp:revision>4</cp:revision>
  <dcterms:created xsi:type="dcterms:W3CDTF">2006-08-16T00:00:00Z</dcterms:created>
  <dcterms:modified xsi:type="dcterms:W3CDTF">2023-11-28T11:37:40Z</dcterms:modified>
  <dc:identifier>DAFsSjDDoaw</dc:identifier>
</cp:coreProperties>
</file>